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1"/>
  </p:sldMasterIdLst>
  <p:notesMasterIdLst>
    <p:notesMasterId r:id="rId26"/>
  </p:notesMasterIdLst>
  <p:sldIdLst>
    <p:sldId id="256" r:id="rId2"/>
    <p:sldId id="261" r:id="rId3"/>
    <p:sldId id="310" r:id="rId4"/>
    <p:sldId id="264" r:id="rId5"/>
    <p:sldId id="268" r:id="rId6"/>
    <p:sldId id="267" r:id="rId7"/>
    <p:sldId id="269" r:id="rId8"/>
    <p:sldId id="311" r:id="rId9"/>
    <p:sldId id="272" r:id="rId10"/>
    <p:sldId id="273" r:id="rId11"/>
    <p:sldId id="281" r:id="rId12"/>
    <p:sldId id="275" r:id="rId13"/>
    <p:sldId id="276" r:id="rId14"/>
    <p:sldId id="277" r:id="rId15"/>
    <p:sldId id="295" r:id="rId16"/>
    <p:sldId id="296" r:id="rId17"/>
    <p:sldId id="298" r:id="rId18"/>
    <p:sldId id="299" r:id="rId19"/>
    <p:sldId id="300" r:id="rId20"/>
    <p:sldId id="305" r:id="rId21"/>
    <p:sldId id="263" r:id="rId22"/>
    <p:sldId id="262" r:id="rId23"/>
    <p:sldId id="308" r:id="rId24"/>
    <p:sldId id="260" r:id="rId2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81"/>
    <p:restoredTop sz="94590"/>
  </p:normalViewPr>
  <p:slideViewPr>
    <p:cSldViewPr snapToGrid="0" snapToObjects="1">
      <p:cViewPr varScale="1">
        <p:scale>
          <a:sx n="150" d="100"/>
          <a:sy n="150" d="100"/>
        </p:scale>
        <p:origin x="870" y="3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39DF04-0083-4F47-AAA9-8B95EC3B3927}" type="datetimeFigureOut">
              <a:rPr lang="en-US" smtClean="0"/>
              <a:t>1/9/2018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5537E2-E837-0743-9243-4BE869FB1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8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61821" indent="-293008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72032" indent="-234406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40845" indent="-234406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109658" indent="-234406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78471" indent="-2344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3047284" indent="-2344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516097" indent="-2344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984909" indent="-2344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7B9E50E-09F8-4018-BD6A-C2776E2445A5}" type="slidenum">
              <a:rPr lang="en-US" smtClean="0">
                <a:solidFill>
                  <a:prstClr val="black"/>
                </a:solidFill>
                <a:latin typeface="Calibri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dirty="0" smtClean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8986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AD463E5-BB09-4349-9470-0E68B9C4EBA4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6079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B6A401-9F14-4B1E-B06A-076D1F34B521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9520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8B1912-B6F2-482F-9239-CB419B55D532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525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2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112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2F95692C-1F04-994E-B075-164E6D26E222}" type="slidenum">
              <a:rPr lang="en-US" altLang="en-US" sz="1200">
                <a:latin typeface="Calibri" charset="0"/>
              </a:rPr>
              <a:pPr eaLnBrk="1" hangingPunct="1"/>
              <a:t>17</a:t>
            </a:fld>
            <a:endParaRPr lang="en-US" altLang="en-US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6706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229CAAA-D769-4706-8156-99C9CA9DDB66}" type="slidenum">
              <a:rPr lang="en-US" smtClean="0">
                <a:ea typeface="ＭＳ Ｐゴシック" pitchFamily="1" charset="-128"/>
              </a:rPr>
              <a:pPr>
                <a:defRPr/>
              </a:pPr>
              <a:t>22</a:t>
            </a:fld>
            <a:endParaRPr lang="en-US" dirty="0" smtClean="0">
              <a:ea typeface="ＭＳ Ｐゴシック" pitchFamily="1" charset="-128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760967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622CE0-4581-47A6-BAAA-7205841B6B95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3645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8779B78F-D093-434B-AB82-F4AEDBBE2E53}" type="slidenum">
              <a:rPr lang="en-US" altLang="en-US" sz="1300">
                <a:latin typeface="Calibri" charset="0"/>
              </a:rPr>
              <a:pPr eaLnBrk="1" hangingPunct="1"/>
              <a:t>24</a:t>
            </a:fld>
            <a:endParaRPr lang="en-US" altLang="en-US" sz="1300">
              <a:latin typeface="Calibri" charset="0"/>
            </a:endParaRPr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80024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1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94172"/>
            <a:ext cx="8229600" cy="3258160"/>
          </a:xfrm>
          <a:prstGeom prst="rect">
            <a:avLst/>
          </a:prstGeom>
        </p:spPr>
        <p:txBody>
          <a:bodyPr vert="eaVert">
            <a:normAutofit/>
          </a:bodyPr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17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053787"/>
          </a:xfrm>
          <a:prstGeom prst="rect">
            <a:avLst/>
          </a:prstGeom>
        </p:spPr>
        <p:txBody>
          <a:bodyPr vert="eaVert">
            <a:normAutofit/>
          </a:bodyPr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053787"/>
          </a:xfrm>
          <a:prstGeom prst="rect">
            <a:avLst/>
          </a:prstGeom>
        </p:spPr>
        <p:txBody>
          <a:bodyPr vert="eaVert">
            <a:normAutofit/>
          </a:bodyPr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964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350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878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8742"/>
            <a:ext cx="8229600" cy="325615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215966"/>
            <a:ext cx="7772400" cy="102155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cap="all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09082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19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91996"/>
            <a:ext cx="4038600" cy="32603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latin typeface="Arial" charset="0"/>
                <a:ea typeface="Arial" charset="0"/>
                <a:cs typeface="Arial" charset="0"/>
              </a:defRPr>
            </a:lvl1pPr>
            <a:lvl2pPr>
              <a:defRPr sz="2400">
                <a:latin typeface="Arial" charset="0"/>
                <a:ea typeface="Arial" charset="0"/>
                <a:cs typeface="Arial" charset="0"/>
              </a:defRPr>
            </a:lvl2pPr>
            <a:lvl3pPr>
              <a:defRPr sz="2000">
                <a:latin typeface="Arial" charset="0"/>
                <a:ea typeface="Arial" charset="0"/>
                <a:cs typeface="Arial" charset="0"/>
              </a:defRPr>
            </a:lvl3pPr>
            <a:lvl4pPr>
              <a:defRPr sz="1800">
                <a:latin typeface="Arial" charset="0"/>
                <a:ea typeface="Arial" charset="0"/>
                <a:cs typeface="Arial" charset="0"/>
              </a:defRPr>
            </a:lvl4pPr>
            <a:lvl5pPr>
              <a:defRPr sz="1800">
                <a:latin typeface="Arial" charset="0"/>
                <a:ea typeface="Arial" charset="0"/>
                <a:cs typeface="Arial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91996"/>
            <a:ext cx="4038600" cy="32603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latin typeface="Arial" charset="0"/>
                <a:ea typeface="Arial" charset="0"/>
                <a:cs typeface="Arial" charset="0"/>
              </a:defRPr>
            </a:lvl1pPr>
            <a:lvl2pPr>
              <a:defRPr sz="2400">
                <a:latin typeface="Arial" charset="0"/>
                <a:ea typeface="Arial" charset="0"/>
                <a:cs typeface="Arial" charset="0"/>
              </a:defRPr>
            </a:lvl2pPr>
            <a:lvl3pPr>
              <a:defRPr sz="2000">
                <a:latin typeface="Arial" charset="0"/>
                <a:ea typeface="Arial" charset="0"/>
                <a:cs typeface="Arial" charset="0"/>
              </a:defRPr>
            </a:lvl3pPr>
            <a:lvl4pPr>
              <a:defRPr sz="1800">
                <a:latin typeface="Arial" charset="0"/>
                <a:ea typeface="Arial" charset="0"/>
                <a:cs typeface="Arial" charset="0"/>
              </a:defRPr>
            </a:lvl4pPr>
            <a:lvl5pPr>
              <a:defRPr sz="1800">
                <a:latin typeface="Arial" charset="0"/>
                <a:ea typeface="Arial" charset="0"/>
                <a:cs typeface="Arial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87784"/>
            <a:ext cx="4040188" cy="47982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1">
                <a:latin typeface="Arial" charset="0"/>
                <a:ea typeface="Arial" charset="0"/>
                <a:cs typeface="Arial" charset="0"/>
              </a:defRPr>
            </a:lvl1pPr>
            <a:lvl2pPr marL="457196" indent="0">
              <a:buNone/>
              <a:defRPr sz="2000" b="1"/>
            </a:lvl2pPr>
            <a:lvl3pPr marL="914391" indent="0">
              <a:buNone/>
              <a:defRPr sz="1800" b="1"/>
            </a:lvl3pPr>
            <a:lvl4pPr marL="1371587" indent="0">
              <a:buNone/>
              <a:defRPr sz="1600" b="1"/>
            </a:lvl4pPr>
            <a:lvl5pPr marL="1828782" indent="0">
              <a:buNone/>
              <a:defRPr sz="1600" b="1"/>
            </a:lvl5pPr>
            <a:lvl6pPr marL="2285978" indent="0">
              <a:buNone/>
              <a:defRPr sz="1600" b="1"/>
            </a:lvl6pPr>
            <a:lvl7pPr marL="2743173" indent="0">
              <a:buNone/>
              <a:defRPr sz="1600" b="1"/>
            </a:lvl7pPr>
            <a:lvl8pPr marL="3200368" indent="0">
              <a:buNone/>
              <a:defRPr sz="1600" b="1"/>
            </a:lvl8pPr>
            <a:lvl9pPr marL="365756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467606"/>
            <a:ext cx="4040188" cy="278472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latin typeface="Arial" charset="0"/>
                <a:ea typeface="Arial" charset="0"/>
                <a:cs typeface="Arial" charset="0"/>
              </a:defRPr>
            </a:lvl1pPr>
            <a:lvl2pPr>
              <a:defRPr sz="2000">
                <a:latin typeface="Arial" charset="0"/>
                <a:ea typeface="Arial" charset="0"/>
                <a:cs typeface="Arial" charset="0"/>
              </a:defRPr>
            </a:lvl2pPr>
            <a:lvl3pPr>
              <a:defRPr sz="1800">
                <a:latin typeface="Arial" charset="0"/>
                <a:ea typeface="Arial" charset="0"/>
                <a:cs typeface="Arial" charset="0"/>
              </a:defRPr>
            </a:lvl3pPr>
            <a:lvl4pPr>
              <a:defRPr sz="1600">
                <a:latin typeface="Arial" charset="0"/>
                <a:ea typeface="Arial" charset="0"/>
                <a:cs typeface="Arial" charset="0"/>
              </a:defRPr>
            </a:lvl4pPr>
            <a:lvl5pPr>
              <a:defRPr sz="1600">
                <a:latin typeface="Arial" charset="0"/>
                <a:ea typeface="Arial" charset="0"/>
                <a:cs typeface="Arial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987784"/>
            <a:ext cx="4041775" cy="47982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1">
                <a:latin typeface="Arial" charset="0"/>
                <a:ea typeface="Arial" charset="0"/>
                <a:cs typeface="Arial" charset="0"/>
              </a:defRPr>
            </a:lvl1pPr>
            <a:lvl2pPr marL="457196" indent="0">
              <a:buNone/>
              <a:defRPr sz="2000" b="1"/>
            </a:lvl2pPr>
            <a:lvl3pPr marL="914391" indent="0">
              <a:buNone/>
              <a:defRPr sz="1800" b="1"/>
            </a:lvl3pPr>
            <a:lvl4pPr marL="1371587" indent="0">
              <a:buNone/>
              <a:defRPr sz="1600" b="1"/>
            </a:lvl4pPr>
            <a:lvl5pPr marL="1828782" indent="0">
              <a:buNone/>
              <a:defRPr sz="1600" b="1"/>
            </a:lvl5pPr>
            <a:lvl6pPr marL="2285978" indent="0">
              <a:buNone/>
              <a:defRPr sz="1600" b="1"/>
            </a:lvl6pPr>
            <a:lvl7pPr marL="2743173" indent="0">
              <a:buNone/>
              <a:defRPr sz="1600" b="1"/>
            </a:lvl7pPr>
            <a:lvl8pPr marL="3200368" indent="0">
              <a:buNone/>
              <a:defRPr sz="1600" b="1"/>
            </a:lvl8pPr>
            <a:lvl9pPr marL="365756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467606"/>
            <a:ext cx="4041775" cy="278472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latin typeface="Arial" charset="0"/>
                <a:ea typeface="Arial" charset="0"/>
                <a:cs typeface="Arial" charset="0"/>
              </a:defRPr>
            </a:lvl1pPr>
            <a:lvl2pPr>
              <a:defRPr sz="2000">
                <a:latin typeface="Arial" charset="0"/>
                <a:ea typeface="Arial" charset="0"/>
                <a:cs typeface="Arial" charset="0"/>
              </a:defRPr>
            </a:lvl2pPr>
            <a:lvl3pPr>
              <a:defRPr sz="1800">
                <a:latin typeface="Arial" charset="0"/>
                <a:ea typeface="Arial" charset="0"/>
                <a:cs typeface="Arial" charset="0"/>
              </a:defRPr>
            </a:lvl3pPr>
            <a:lvl4pPr>
              <a:defRPr sz="1600">
                <a:latin typeface="Arial" charset="0"/>
                <a:ea typeface="Arial" charset="0"/>
                <a:cs typeface="Arial" charset="0"/>
              </a:defRPr>
            </a:lvl4pPr>
            <a:lvl5pPr>
              <a:defRPr sz="1600">
                <a:latin typeface="Arial" charset="0"/>
                <a:ea typeface="Arial" charset="0"/>
                <a:cs typeface="Arial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0"/>
            <a:ext cx="3008313" cy="8715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000" b="1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"/>
            <a:ext cx="5111750" cy="424489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Arial" charset="0"/>
                <a:ea typeface="Arial" charset="0"/>
                <a:cs typeface="Arial" charset="0"/>
              </a:defRPr>
            </a:lvl1pPr>
            <a:lvl2pPr>
              <a:defRPr sz="2800"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latin typeface="Arial" charset="0"/>
                <a:ea typeface="Arial" charset="0"/>
                <a:cs typeface="Arial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871540"/>
            <a:ext cx="3008313" cy="33733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latin typeface="Arial" charset="0"/>
                <a:ea typeface="Arial" charset="0"/>
                <a:cs typeface="Arial" charset="0"/>
              </a:defRPr>
            </a:lvl1pPr>
            <a:lvl2pPr marL="457196" indent="0">
              <a:buNone/>
              <a:defRPr sz="1200"/>
            </a:lvl2pPr>
            <a:lvl3pPr marL="914391" indent="0">
              <a:buNone/>
              <a:defRPr sz="1000"/>
            </a:lvl3pPr>
            <a:lvl4pPr marL="1371587" indent="0">
              <a:buNone/>
              <a:defRPr sz="900"/>
            </a:lvl4pPr>
            <a:lvl5pPr marL="1828782" indent="0">
              <a:buNone/>
              <a:defRPr sz="900"/>
            </a:lvl5pPr>
            <a:lvl6pPr marL="2285978" indent="0">
              <a:buNone/>
              <a:defRPr sz="900"/>
            </a:lvl6pPr>
            <a:lvl7pPr marL="2743173" indent="0">
              <a:buNone/>
              <a:defRPr sz="900"/>
            </a:lvl7pPr>
            <a:lvl8pPr marL="3200368" indent="0">
              <a:buNone/>
              <a:defRPr sz="900"/>
            </a:lvl8pPr>
            <a:lvl9pPr marL="365756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8220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221308"/>
            <a:ext cx="5486400" cy="42505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000" b="1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0439"/>
            <a:ext cx="5486400" cy="30861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>
                <a:latin typeface="Arial" charset="0"/>
                <a:ea typeface="Arial" charset="0"/>
                <a:cs typeface="Arial" charset="0"/>
              </a:defRPr>
            </a:lvl1pPr>
            <a:lvl2pPr marL="457196" indent="0">
              <a:buNone/>
              <a:defRPr sz="2800"/>
            </a:lvl2pPr>
            <a:lvl3pPr marL="914391" indent="0">
              <a:buNone/>
              <a:defRPr sz="2400"/>
            </a:lvl3pPr>
            <a:lvl4pPr marL="1371587" indent="0">
              <a:buNone/>
              <a:defRPr sz="2000"/>
            </a:lvl4pPr>
            <a:lvl5pPr marL="1828782" indent="0">
              <a:buNone/>
              <a:defRPr sz="2000"/>
            </a:lvl5pPr>
            <a:lvl6pPr marL="2285978" indent="0">
              <a:buNone/>
              <a:defRPr sz="2000"/>
            </a:lvl6pPr>
            <a:lvl7pPr marL="2743173" indent="0">
              <a:buNone/>
              <a:defRPr sz="2000"/>
            </a:lvl7pPr>
            <a:lvl8pPr marL="3200368" indent="0">
              <a:buNone/>
              <a:defRPr sz="2000"/>
            </a:lvl8pPr>
            <a:lvl9pPr marL="3657563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3646362"/>
            <a:ext cx="5486400" cy="6036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latin typeface="Arial" charset="0"/>
                <a:ea typeface="Arial" charset="0"/>
                <a:cs typeface="Arial" charset="0"/>
              </a:defRPr>
            </a:lvl1pPr>
            <a:lvl2pPr marL="457196" indent="0">
              <a:buNone/>
              <a:defRPr sz="1200"/>
            </a:lvl2pPr>
            <a:lvl3pPr marL="914391" indent="0">
              <a:buNone/>
              <a:defRPr sz="1000"/>
            </a:lvl3pPr>
            <a:lvl4pPr marL="1371587" indent="0">
              <a:buNone/>
              <a:defRPr sz="900"/>
            </a:lvl4pPr>
            <a:lvl5pPr marL="1828782" indent="0">
              <a:buNone/>
              <a:defRPr sz="900"/>
            </a:lvl5pPr>
            <a:lvl6pPr marL="2285978" indent="0">
              <a:buNone/>
              <a:defRPr sz="900"/>
            </a:lvl6pPr>
            <a:lvl7pPr marL="2743173" indent="0">
              <a:buNone/>
              <a:defRPr sz="900"/>
            </a:lvl7pPr>
            <a:lvl8pPr marL="3200368" indent="0">
              <a:buNone/>
              <a:defRPr sz="900"/>
            </a:lvl8pPr>
            <a:lvl9pPr marL="365756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5983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355731"/>
            <a:ext cx="9144000" cy="787770"/>
          </a:xfrm>
          <a:prstGeom prst="rect">
            <a:avLst/>
          </a:prstGeom>
          <a:solidFill>
            <a:srgbClr val="7A001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8" name="Picture 7"/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99" y="4524957"/>
            <a:ext cx="4315906" cy="176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MHwdmk_D2Dwh-gold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815" y="4549093"/>
            <a:ext cx="3057094" cy="4043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6852" y="4796000"/>
            <a:ext cx="3886200" cy="215444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>
              <a:defRPr/>
            </a:pPr>
            <a:r>
              <a:rPr lang="en-US" sz="1400" b="0" i="1" dirty="0">
                <a:solidFill>
                  <a:srgbClr val="FFCE32"/>
                </a:solidFill>
                <a:latin typeface="Arial"/>
                <a:ea typeface="ＭＳ Ｐゴシック"/>
              </a:rPr>
              <a:t>http://stormwater.safl.umn.edu/</a:t>
            </a:r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  <p:sldLayoutId id="2147493458" r:id="rId3"/>
    <p:sldLayoutId id="2147493459" r:id="rId4"/>
    <p:sldLayoutId id="2147493460" r:id="rId5"/>
    <p:sldLayoutId id="2147493461" r:id="rId6"/>
    <p:sldLayoutId id="2147493462" r:id="rId7"/>
    <p:sldLayoutId id="2147493463" r:id="rId8"/>
    <p:sldLayoutId id="2147493464" r:id="rId9"/>
    <p:sldLayoutId id="2147493465" r:id="rId10"/>
    <p:sldLayoutId id="2147493466" r:id="rId11"/>
    <p:sldLayoutId id="2147493467" r:id="rId12"/>
  </p:sldLayoutIdLst>
  <p:txStyles>
    <p:titleStyle>
      <a:lvl1pPr algn="ctr" defTabSz="45719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6" indent="-342896" algn="l" defTabSz="457196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43" indent="-285747" algn="l" defTabSz="457196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88" indent="-228597" algn="l" defTabSz="457196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84" indent="-228597" algn="l" defTabSz="457196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79" indent="-228597" algn="l" defTabSz="457196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75" indent="-228597" algn="l" defTabSz="45719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70" indent="-228597" algn="l" defTabSz="45719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66" indent="-228597" algn="l" defTabSz="45719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61" indent="-228597" algn="l" defTabSz="45719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6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1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7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2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78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73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68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63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tiff"/><Relationship Id="rId3" Type="http://schemas.openxmlformats.org/officeDocument/2006/relationships/image" Target="../media/image29.tiff"/><Relationship Id="rId7" Type="http://schemas.openxmlformats.org/officeDocument/2006/relationships/image" Target="../media/image33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tiff"/><Relationship Id="rId11" Type="http://schemas.openxmlformats.org/officeDocument/2006/relationships/image" Target="../media/image37.tiff"/><Relationship Id="rId5" Type="http://schemas.openxmlformats.org/officeDocument/2006/relationships/image" Target="../media/image31.tiff"/><Relationship Id="rId10" Type="http://schemas.openxmlformats.org/officeDocument/2006/relationships/image" Target="../media/image36.tiff"/><Relationship Id="rId4" Type="http://schemas.openxmlformats.org/officeDocument/2006/relationships/image" Target="../media/image30.tiff"/><Relationship Id="rId9" Type="http://schemas.openxmlformats.org/officeDocument/2006/relationships/image" Target="../media/image35.tif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" b="36344"/>
          <a:stretch/>
        </p:blipFill>
        <p:spPr>
          <a:xfrm>
            <a:off x="0" y="0"/>
            <a:ext cx="9144000" cy="43592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1136"/>
            <a:ext cx="1027233" cy="143812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1027234" y="2914651"/>
            <a:ext cx="8116767" cy="1444612"/>
          </a:xfrm>
          <a:prstGeom prst="rect">
            <a:avLst/>
          </a:prstGeom>
          <a:noFill/>
        </p:spPr>
        <p:txBody>
          <a:bodyPr wrap="square" rtlCol="0" anchor="b" anchorCtr="0">
            <a:noAutofit/>
          </a:bodyPr>
          <a:lstStyle>
            <a:defPPr>
              <a:defRPr lang="en-US"/>
            </a:defPPr>
            <a:lvl1pPr>
              <a:defRPr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iragino Kaku Gothic StdN W8" charset="-128"/>
                <a:ea typeface="Hiragino Kaku Gothic StdN W8" charset="-128"/>
                <a:cs typeface="Hiragino Kaku Gothic StdN W8" charset="-128"/>
              </a:defRPr>
            </a:lvl1pPr>
          </a:lstStyle>
          <a:p>
            <a:r>
              <a:rPr lang="en-US" sz="1500" dirty="0">
                <a:ln>
                  <a:solidFill>
                    <a:srgbClr val="7B0D17"/>
                  </a:solidFill>
                </a:ln>
                <a:effectLst>
                  <a:glow rad="127000">
                    <a:schemeClr val="accent1">
                      <a:alpha val="8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charset="0"/>
                <a:ea typeface="Arial Black" charset="0"/>
                <a:cs typeface="Arial Black" charset="0"/>
              </a:rPr>
              <a:t>Andy Erickson, Ph.D., P.E.</a:t>
            </a:r>
          </a:p>
          <a:p>
            <a:r>
              <a:rPr lang="en-US" sz="1500" dirty="0">
                <a:ln>
                  <a:solidFill>
                    <a:srgbClr val="7B0D17"/>
                  </a:solidFill>
                </a:ln>
                <a:effectLst>
                  <a:glow rad="127000">
                    <a:schemeClr val="accent1">
                      <a:alpha val="8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charset="0"/>
                <a:ea typeface="Arial Black" charset="0"/>
                <a:cs typeface="Arial Black" charset="0"/>
              </a:rPr>
              <a:t>Research Associate, St. Anthony Falls Laboratory, University of Minnesota</a:t>
            </a:r>
          </a:p>
          <a:p>
            <a:endParaRPr lang="en-US" sz="1500" dirty="0">
              <a:ln>
                <a:solidFill>
                  <a:srgbClr val="7B0D17"/>
                </a:solidFill>
              </a:ln>
              <a:effectLst>
                <a:glow rad="127000">
                  <a:schemeClr val="accent1">
                    <a:alpha val="8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charset="0"/>
              <a:ea typeface="Arial Black" charset="0"/>
              <a:cs typeface="Arial Black" charset="0"/>
            </a:endParaRPr>
          </a:p>
          <a:p>
            <a:r>
              <a:rPr lang="en-US" sz="1500" dirty="0">
                <a:ln>
                  <a:solidFill>
                    <a:srgbClr val="7B0D17"/>
                  </a:solidFill>
                </a:ln>
                <a:effectLst>
                  <a:glow rad="127000">
                    <a:schemeClr val="accent1">
                      <a:alpha val="8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charset="0"/>
                <a:ea typeface="Arial Black" charset="0"/>
                <a:cs typeface="Arial Black" charset="0"/>
              </a:rPr>
              <a:t>MPCA Webinar: Maximizing </a:t>
            </a:r>
            <a:r>
              <a:rPr lang="en-US" sz="1500" dirty="0" err="1" smtClean="0">
                <a:ln>
                  <a:solidFill>
                    <a:srgbClr val="7B0D17"/>
                  </a:solidFill>
                </a:ln>
                <a:effectLst>
                  <a:glow rad="127000">
                    <a:schemeClr val="accent1">
                      <a:alpha val="8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charset="0"/>
                <a:ea typeface="Arial Black" charset="0"/>
                <a:cs typeface="Arial Black" charset="0"/>
              </a:rPr>
              <a:t>Stormwater</a:t>
            </a:r>
            <a:r>
              <a:rPr lang="en-US" sz="1500" dirty="0" smtClean="0">
                <a:ln>
                  <a:solidFill>
                    <a:srgbClr val="7B0D17"/>
                  </a:solidFill>
                </a:ln>
                <a:effectLst>
                  <a:glow rad="127000">
                    <a:schemeClr val="accent1">
                      <a:alpha val="8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charset="0"/>
                <a:ea typeface="Arial Black" charset="0"/>
                <a:cs typeface="Arial Black" charset="0"/>
              </a:rPr>
              <a:t> BMPs for </a:t>
            </a:r>
            <a:r>
              <a:rPr lang="en-US" sz="1500" dirty="0">
                <a:ln>
                  <a:solidFill>
                    <a:srgbClr val="7B0D17"/>
                  </a:solidFill>
                </a:ln>
                <a:effectLst>
                  <a:glow rad="127000">
                    <a:schemeClr val="accent1">
                      <a:alpha val="8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charset="0"/>
                <a:ea typeface="Arial Black" charset="0"/>
                <a:cs typeface="Arial Black" charset="0"/>
              </a:rPr>
              <a:t>Phosphorus </a:t>
            </a:r>
            <a:r>
              <a:rPr lang="en-US" sz="1500" dirty="0" smtClean="0">
                <a:ln>
                  <a:solidFill>
                    <a:srgbClr val="7B0D17"/>
                  </a:solidFill>
                </a:ln>
                <a:effectLst>
                  <a:glow rad="127000">
                    <a:schemeClr val="accent1">
                      <a:alpha val="8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charset="0"/>
                <a:ea typeface="Arial Black" charset="0"/>
                <a:cs typeface="Arial Black" charset="0"/>
              </a:rPr>
              <a:t>Removal</a:t>
            </a:r>
          </a:p>
          <a:p>
            <a:r>
              <a:rPr lang="en-US" sz="1500" dirty="0" smtClean="0">
                <a:ln>
                  <a:solidFill>
                    <a:srgbClr val="7B0D17"/>
                  </a:solidFill>
                </a:ln>
                <a:effectLst>
                  <a:glow rad="127000">
                    <a:schemeClr val="accent1">
                      <a:alpha val="8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charset="0"/>
                <a:ea typeface="Arial Black" charset="0"/>
                <a:cs typeface="Arial Black" charset="0"/>
              </a:rPr>
              <a:t>January 9, 2018. St. Paul, MN (webcast)</a:t>
            </a:r>
            <a:endParaRPr lang="en-US" sz="1500" dirty="0">
              <a:ln>
                <a:solidFill>
                  <a:srgbClr val="7B0D17"/>
                </a:solidFill>
              </a:ln>
              <a:effectLst>
                <a:glow rad="127000">
                  <a:schemeClr val="accent1">
                    <a:alpha val="8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271871"/>
            <a:ext cx="9144000" cy="1054079"/>
          </a:xfrm>
          <a:prstGeom prst="rect">
            <a:avLst/>
          </a:prstGeom>
          <a:effectLst/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glow rad="304800">
                    <a:schemeClr val="accent1">
                      <a:alpha val="8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Phosphorus and </a:t>
            </a:r>
            <a:r>
              <a:rPr lang="en-US" b="1" dirty="0" err="1" smtClean="0">
                <a:solidFill>
                  <a:schemeClr val="bg1"/>
                </a:solidFill>
                <a:effectLst>
                  <a:glow rad="304800">
                    <a:schemeClr val="accent1">
                      <a:alpha val="8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Biofiltration</a:t>
            </a:r>
            <a:r>
              <a:rPr lang="en-US" b="1" dirty="0" smtClean="0">
                <a:solidFill>
                  <a:schemeClr val="bg1"/>
                </a:solidFill>
                <a:effectLst>
                  <a:glow rad="304800">
                    <a:schemeClr val="accent1">
                      <a:alpha val="8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br>
              <a:rPr lang="en-US" b="1" dirty="0" smtClean="0">
                <a:solidFill>
                  <a:schemeClr val="bg1"/>
                </a:solidFill>
                <a:effectLst>
                  <a:glow rad="304800">
                    <a:schemeClr val="accent1">
                      <a:alpha val="8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solidFill>
                  <a:schemeClr val="bg1"/>
                </a:solidFill>
                <a:effectLst>
                  <a:glow rad="304800">
                    <a:schemeClr val="accent1">
                      <a:alpha val="8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can we do?</a:t>
            </a:r>
            <a:endParaRPr lang="en-US" b="1" dirty="0">
              <a:solidFill>
                <a:schemeClr val="bg1"/>
              </a:solidFill>
              <a:effectLst>
                <a:glow rad="304800">
                  <a:schemeClr val="accent1">
                    <a:alpha val="8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6740128" y="4157428"/>
            <a:ext cx="2403872" cy="196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en-US" altLang="en-US" sz="675" dirty="0">
                <a:latin typeface="+mj-lt"/>
              </a:rPr>
              <a:t>Photo courtesy: B. </a:t>
            </a:r>
            <a:r>
              <a:rPr lang="en-US" altLang="en-US" sz="675" dirty="0" err="1">
                <a:latin typeface="+mj-lt"/>
              </a:rPr>
              <a:t>Asleson</a:t>
            </a:r>
            <a:endParaRPr lang="en-US" altLang="en-US" sz="675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7999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3450" y="1045209"/>
            <a:ext cx="4502728" cy="2595299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en-US" sz="3200" dirty="0"/>
              <a:t>Phosphorus Sorption to Alum </a:t>
            </a:r>
            <a:r>
              <a:rPr lang="en-US" sz="3200" dirty="0" smtClean="0"/>
              <a:t>(WTR) Amendments in </a:t>
            </a:r>
            <a:r>
              <a:rPr lang="en-US" sz="3200" dirty="0"/>
              <a:t>Rain </a:t>
            </a:r>
            <a:r>
              <a:rPr lang="en-US" sz="3200" dirty="0" smtClean="0"/>
              <a:t>Gardens</a:t>
            </a:r>
            <a:endParaRPr lang="en-US" sz="3200" dirty="0"/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0" y="4071966"/>
            <a:ext cx="9144000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600" i="1" dirty="0">
                <a:solidFill>
                  <a:schemeClr val="accent5">
                    <a:lumMod val="50000"/>
                  </a:schemeClr>
                </a:solidFill>
              </a:rPr>
              <a:t>Source: Lucas, W.C. and Greenway, M. (2011) Phosphorus Retention by Bioretention Mesocosms Using Media Formulated for Phosphorus Sorption: Response to Accelerated Loads. Journal of Irrigation and Drainage Engineering-ASCE 137(3), 144-153.</a:t>
            </a:r>
          </a:p>
          <a:p>
            <a:pPr eaLnBrk="1" hangingPunct="1"/>
            <a:r>
              <a:rPr lang="en-US" sz="600" i="1" dirty="0">
                <a:solidFill>
                  <a:schemeClr val="accent5">
                    <a:lumMod val="50000"/>
                  </a:schemeClr>
                </a:solidFill>
              </a:rPr>
              <a:t>Other studies: O’Neill, S. W. and Davis, A. P. (2010). Analysis of Bioretention Media Specifications and Relationships to Overall Performance. Proceedings of the 2010 LID conference. April 11 - 14, San Francisco, CA.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7706" y="1091277"/>
            <a:ext cx="3958472" cy="2549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ight Arrow 10"/>
          <p:cNvSpPr/>
          <p:nvPr/>
        </p:nvSpPr>
        <p:spPr>
          <a:xfrm flipH="1">
            <a:off x="4709926" y="893848"/>
            <a:ext cx="1491222" cy="450273"/>
          </a:xfrm>
          <a:prstGeom prst="rightArrow">
            <a:avLst>
              <a:gd name="adj1" fmla="val 50000"/>
              <a:gd name="adj2" fmla="val 7923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Inflow</a:t>
            </a:r>
          </a:p>
        </p:txBody>
      </p:sp>
      <p:sp>
        <p:nvSpPr>
          <p:cNvPr id="12" name="Right Arrow 11"/>
          <p:cNvSpPr/>
          <p:nvPr/>
        </p:nvSpPr>
        <p:spPr>
          <a:xfrm rot="20997681" flipH="1">
            <a:off x="4606933" y="1623694"/>
            <a:ext cx="2276471" cy="450273"/>
          </a:xfrm>
          <a:prstGeom prst="rightArrow">
            <a:avLst>
              <a:gd name="adj1" fmla="val 50000"/>
              <a:gd name="adj2" fmla="val 7923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15% WTR, unrestricted flow</a:t>
            </a:r>
          </a:p>
        </p:txBody>
      </p:sp>
      <p:sp>
        <p:nvSpPr>
          <p:cNvPr id="10" name="Right Arrow 9"/>
          <p:cNvSpPr/>
          <p:nvPr/>
        </p:nvSpPr>
        <p:spPr>
          <a:xfrm rot="1716470" flipH="1">
            <a:off x="4418726" y="2399191"/>
            <a:ext cx="1491222" cy="450273"/>
          </a:xfrm>
          <a:prstGeom prst="rightArrow">
            <a:avLst>
              <a:gd name="adj1" fmla="val 50000"/>
              <a:gd name="adj2" fmla="val 7923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30% WTR</a:t>
            </a:r>
          </a:p>
        </p:txBody>
      </p:sp>
      <p:sp>
        <p:nvSpPr>
          <p:cNvPr id="9" name="Right Arrow 8"/>
          <p:cNvSpPr/>
          <p:nvPr/>
        </p:nvSpPr>
        <p:spPr>
          <a:xfrm rot="20997681" flipH="1">
            <a:off x="4677046" y="1255249"/>
            <a:ext cx="2151141" cy="450273"/>
          </a:xfrm>
          <a:prstGeom prst="rightArrow">
            <a:avLst>
              <a:gd name="adj1" fmla="val 50000"/>
              <a:gd name="adj2" fmla="val 7923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15% WTR, restricted flow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95874" y="1859974"/>
            <a:ext cx="31481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Water treatment residuals (WTRs) result from coagulating dissolved organic </a:t>
            </a:r>
            <a:r>
              <a:rPr lang="en-US" dirty="0" smtClean="0"/>
              <a:t>acids and </a:t>
            </a:r>
            <a:r>
              <a:rPr lang="en-US" dirty="0"/>
              <a:t>mineral colloids with either aluminum or iron sulfate</a:t>
            </a:r>
            <a:r>
              <a:rPr lang="en-US" dirty="0" smtClean="0"/>
              <a:t>.</a:t>
            </a:r>
          </a:p>
          <a:p>
            <a:r>
              <a:rPr lang="en-US" dirty="0" smtClean="0"/>
              <a:t>CAUTION: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Dosing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Impurities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38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smtClean="0"/>
              <a:t>Chemical: Commercial Sorbents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Various Commercial Products available for nutrients, metals, hydrocarbons, pesticides, toxics, among others</a:t>
            </a:r>
            <a:br>
              <a:rPr lang="en-US" sz="2400" dirty="0" smtClean="0"/>
            </a:br>
            <a:endParaRPr lang="en-US" sz="2400" dirty="0" smtClean="0"/>
          </a:p>
          <a:p>
            <a:r>
              <a:rPr lang="en-US" sz="2400" dirty="0" smtClean="0"/>
              <a:t>Some have third-party testing, some not</a:t>
            </a:r>
            <a:br>
              <a:rPr lang="en-US" sz="2400" dirty="0" smtClean="0"/>
            </a:br>
            <a:endParaRPr lang="en-US" sz="2400" dirty="0" smtClean="0"/>
          </a:p>
          <a:p>
            <a:r>
              <a:rPr lang="en-US" sz="2400" dirty="0" smtClean="0"/>
              <a:t>All require media replacement to remain effective for the long-term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6654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88" b="32643"/>
          <a:stretch/>
        </p:blipFill>
        <p:spPr>
          <a:xfrm>
            <a:off x="0" y="0"/>
            <a:ext cx="9144000" cy="436641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>
                <a:solidFill>
                  <a:schemeClr val="bg1"/>
                </a:solidFill>
              </a:rPr>
              <a:t>Chemical: Phosphorus Sorption with </a:t>
            </a:r>
            <a:r>
              <a:rPr lang="en-US" sz="3200" smtClean="0">
                <a:solidFill>
                  <a:schemeClr val="bg1"/>
                </a:solidFill>
              </a:rPr>
              <a:t>Iron</a:t>
            </a:r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491574"/>
            <a:ext cx="8229600" cy="258107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Sand Filtration </a:t>
            </a:r>
            <a:r>
              <a:rPr lang="mr-IN" dirty="0" smtClean="0">
                <a:solidFill>
                  <a:schemeClr val="bg1"/>
                </a:solidFill>
              </a:rPr>
              <a:t>(C33 </a:t>
            </a:r>
            <a:r>
              <a:rPr lang="mr-IN" dirty="0" err="1" smtClean="0">
                <a:solidFill>
                  <a:schemeClr val="bg1"/>
                </a:solidFill>
              </a:rPr>
              <a:t>sand</a:t>
            </a:r>
            <a:r>
              <a:rPr lang="mr-IN" dirty="0" smtClean="0">
                <a:solidFill>
                  <a:schemeClr val="bg1"/>
                </a:solidFill>
              </a:rPr>
              <a:t>, d50 = 0.3 </a:t>
            </a:r>
            <a:r>
              <a:rPr lang="mr-IN" dirty="0" err="1" smtClean="0">
                <a:solidFill>
                  <a:schemeClr val="bg1"/>
                </a:solidFill>
              </a:rPr>
              <a:t>mm</a:t>
            </a:r>
            <a:r>
              <a:rPr lang="mr-IN" dirty="0" smtClean="0">
                <a:solidFill>
                  <a:schemeClr val="bg1"/>
                </a:solidFill>
              </a:rPr>
              <a:t>)</a:t>
            </a:r>
            <a:endParaRPr lang="en-US"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Particulate capture &gt; 80%</a:t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Enhanced Sand Filtration 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Steel wool increases dissolved phosphorus capture via surface sorption to iron oxide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0" y="4181747"/>
            <a:ext cx="9144000" cy="18466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600" i="1" smtClean="0">
                <a:solidFill>
                  <a:schemeClr val="bg1"/>
                </a:solidFill>
              </a:rPr>
              <a:t>Source: Erickson, A.J., Gulliver, J.S. </a:t>
            </a:r>
            <a:r>
              <a:rPr lang="en-US" sz="600" i="1" dirty="0" smtClean="0">
                <a:solidFill>
                  <a:schemeClr val="bg1"/>
                </a:solidFill>
              </a:rPr>
              <a:t>and Weiss, P.T. (2007) Enhanced sand filtration for storm water phosphorus removal. Journal of Environmental Engineering-ASCE 133(5), 485-497.</a:t>
            </a:r>
            <a:endParaRPr lang="en-US" sz="6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68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/>
              <a:t>Experimental </a:t>
            </a:r>
            <a:r>
              <a:rPr lang="en-US" sz="2800" smtClean="0"/>
              <a:t>Results: Iron </a:t>
            </a:r>
            <a:r>
              <a:rPr lang="en-US" sz="2800"/>
              <a:t>Enhanced Sand Filtration, SAFL</a:t>
            </a:r>
            <a:br>
              <a:rPr lang="en-US" sz="2800"/>
            </a:br>
            <a:endParaRPr lang="en-US" sz="2800" dirty="0"/>
          </a:p>
        </p:txBody>
      </p:sp>
      <p:pic>
        <p:nvPicPr>
          <p:cNvPr id="2252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770301"/>
            <a:ext cx="6858000" cy="3607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5" name="TextBox 3"/>
          <p:cNvSpPr txBox="1">
            <a:spLocks noChangeArrowheads="1"/>
          </p:cNvSpPr>
          <p:nvPr/>
        </p:nvSpPr>
        <p:spPr bwMode="auto">
          <a:xfrm>
            <a:off x="3115867" y="1013188"/>
            <a:ext cx="802481" cy="307777"/>
          </a:xfrm>
          <a:prstGeom prst="rect">
            <a:avLst/>
          </a:prstGeom>
          <a:solidFill>
            <a:srgbClr val="FFFFFF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dirty="0"/>
              <a:t>n = 112</a:t>
            </a:r>
          </a:p>
        </p:txBody>
      </p:sp>
      <p:sp>
        <p:nvSpPr>
          <p:cNvPr id="22536" name="TextBox 10"/>
          <p:cNvSpPr txBox="1">
            <a:spLocks noChangeArrowheads="1"/>
          </p:cNvSpPr>
          <p:nvPr/>
        </p:nvSpPr>
        <p:spPr bwMode="auto">
          <a:xfrm>
            <a:off x="3926682" y="1013188"/>
            <a:ext cx="802481" cy="307777"/>
          </a:xfrm>
          <a:prstGeom prst="rect">
            <a:avLst/>
          </a:prstGeom>
          <a:solidFill>
            <a:srgbClr val="FFFFFF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/>
              <a:t>n = 336</a:t>
            </a:r>
          </a:p>
        </p:txBody>
      </p:sp>
      <p:sp>
        <p:nvSpPr>
          <p:cNvPr id="22537" name="TextBox 11"/>
          <p:cNvSpPr txBox="1">
            <a:spLocks noChangeArrowheads="1"/>
          </p:cNvSpPr>
          <p:nvPr/>
        </p:nvSpPr>
        <p:spPr bwMode="auto">
          <a:xfrm>
            <a:off x="5555457" y="1013188"/>
            <a:ext cx="802481" cy="307777"/>
          </a:xfrm>
          <a:prstGeom prst="rect">
            <a:avLst/>
          </a:prstGeom>
          <a:solidFill>
            <a:srgbClr val="FFFFFF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/>
              <a:t>n = 336</a:t>
            </a:r>
          </a:p>
        </p:txBody>
      </p:sp>
      <p:sp>
        <p:nvSpPr>
          <p:cNvPr id="22538" name="TextBox 13"/>
          <p:cNvSpPr txBox="1">
            <a:spLocks noChangeArrowheads="1"/>
          </p:cNvSpPr>
          <p:nvPr/>
        </p:nvSpPr>
        <p:spPr bwMode="auto">
          <a:xfrm>
            <a:off x="4744642" y="1013188"/>
            <a:ext cx="802481" cy="307777"/>
          </a:xfrm>
          <a:prstGeom prst="rect">
            <a:avLst/>
          </a:prstGeom>
          <a:solidFill>
            <a:srgbClr val="FFFFFF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/>
              <a:t>n = 336</a:t>
            </a:r>
          </a:p>
        </p:txBody>
      </p:sp>
      <p:sp>
        <p:nvSpPr>
          <p:cNvPr id="22539" name="TextBox 14"/>
          <p:cNvSpPr txBox="1">
            <a:spLocks noChangeArrowheads="1"/>
          </p:cNvSpPr>
          <p:nvPr/>
        </p:nvSpPr>
        <p:spPr bwMode="auto">
          <a:xfrm>
            <a:off x="6373416" y="1013188"/>
            <a:ext cx="803672" cy="307777"/>
          </a:xfrm>
          <a:prstGeom prst="rect">
            <a:avLst/>
          </a:prstGeom>
          <a:solidFill>
            <a:srgbClr val="FFFFFF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/>
              <a:t>n = 112</a:t>
            </a:r>
          </a:p>
        </p:txBody>
      </p:sp>
    </p:spTree>
    <p:extLst>
      <p:ext uri="{BB962C8B-B14F-4D97-AF65-F5344CB8AC3E}">
        <p14:creationId xmlns:p14="http://schemas.microsoft.com/office/powerpoint/2010/main" val="190709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3" b="21844"/>
          <a:stretch/>
        </p:blipFill>
        <p:spPr>
          <a:xfrm>
            <a:off x="0" y="-1"/>
            <a:ext cx="9144000" cy="4361233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/>
              <a:t>MN (Iron Enhanced) Filter</a:t>
            </a:r>
            <a:br>
              <a:rPr lang="en-US" sz="2800"/>
            </a:br>
            <a:r>
              <a:rPr lang="en-US" sz="2800"/>
              <a:t>(5% Iron Filings, Maplewood, MN</a:t>
            </a:r>
            <a:r>
              <a:rPr lang="en-US" sz="2800" smtClean="0"/>
              <a:t>)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135549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:\Mpls\23 MN\62\2362921\WorkFiles\2362921091 Maplewood Mall Infiltration 091\Construction Observation\Photos\10-26-2009\Southlawn\P102022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120" b="-1"/>
          <a:stretch/>
        </p:blipFill>
        <p:spPr bwMode="auto">
          <a:xfrm>
            <a:off x="0" y="0"/>
            <a:ext cx="9144000" cy="43579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67"/>
          <a:stretch/>
        </p:blipFill>
        <p:spPr>
          <a:xfrm>
            <a:off x="0" y="-1"/>
            <a:ext cx="9144000" cy="4357993"/>
          </a:xfrm>
          <a:prstGeom prst="rect">
            <a:avLst/>
          </a:prstGeom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2551"/>
          </a:xfrm>
          <a:noFill/>
        </p:spPr>
        <p:txBody>
          <a:bodyPr anchor="ctr">
            <a:noAutofit/>
          </a:bodyPr>
          <a:lstStyle/>
          <a:p>
            <a:r>
              <a:rPr lang="en-US" sz="3200" dirty="0"/>
              <a:t>MN Filter for </a:t>
            </a:r>
            <a:r>
              <a:rPr lang="en-US" sz="3200" dirty="0" err="1" smtClean="0"/>
              <a:t>Bioretention</a:t>
            </a:r>
            <a:r>
              <a:rPr lang="en-US" sz="3200" dirty="0" smtClean="0"/>
              <a:t> (</a:t>
            </a:r>
            <a:r>
              <a:rPr lang="en-US" sz="3200" dirty="0"/>
              <a:t>Maplewood, MN</a:t>
            </a:r>
            <a:r>
              <a:rPr lang="en-US" sz="3200" dirty="0" smtClean="0"/>
              <a:t>)</a:t>
            </a:r>
            <a:endParaRPr lang="en-US" sz="3200" dirty="0"/>
          </a:p>
        </p:txBody>
      </p:sp>
      <p:sp>
        <p:nvSpPr>
          <p:cNvPr id="2" name="Right Arrow Callout 1"/>
          <p:cNvSpPr/>
          <p:nvPr/>
        </p:nvSpPr>
        <p:spPr>
          <a:xfrm>
            <a:off x="4254230" y="3327421"/>
            <a:ext cx="3005847" cy="602553"/>
          </a:xfrm>
          <a:prstGeom prst="rightArrowCallout">
            <a:avLst>
              <a:gd name="adj1" fmla="val 35763"/>
              <a:gd name="adj2" fmla="val 34901"/>
              <a:gd name="adj3" fmla="val 72785"/>
              <a:gd name="adj4" fmla="val 74068"/>
            </a:avLst>
          </a:prstGeom>
          <a:solidFill>
            <a:schemeClr val="accent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Iron Enhanced Sand Filter Trench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639575" y="4150243"/>
            <a:ext cx="2849165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75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Photo Courtesy: Barr Engineering Company</a:t>
            </a:r>
          </a:p>
        </p:txBody>
      </p:sp>
      <p:sp>
        <p:nvSpPr>
          <p:cNvPr id="14" name="Right Arrow Callout 13"/>
          <p:cNvSpPr/>
          <p:nvPr/>
        </p:nvSpPr>
        <p:spPr>
          <a:xfrm>
            <a:off x="2414080" y="2178995"/>
            <a:ext cx="3005847" cy="602553"/>
          </a:xfrm>
          <a:prstGeom prst="rightArrowCallout">
            <a:avLst>
              <a:gd name="adj1" fmla="val 35763"/>
              <a:gd name="adj2" fmla="val 34901"/>
              <a:gd name="adj3" fmla="val 72785"/>
              <a:gd name="adj4" fmla="val 74068"/>
            </a:avLst>
          </a:prstGeom>
          <a:solidFill>
            <a:schemeClr val="accent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Bioretention</a:t>
            </a: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Soil Mix</a:t>
            </a:r>
          </a:p>
        </p:txBody>
      </p:sp>
    </p:spTree>
    <p:extLst>
      <p:ext uri="{BB962C8B-B14F-4D97-AF65-F5344CB8AC3E}">
        <p14:creationId xmlns:p14="http://schemas.microsoft.com/office/powerpoint/2010/main" val="94794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G:\MJS\Photos\Maplewood Mall-from Joey\DSC_0127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240" b="20994"/>
          <a:stretch/>
        </p:blipFill>
        <p:spPr bwMode="auto">
          <a:xfrm>
            <a:off x="0" y="0"/>
            <a:ext cx="9144000" cy="43579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0" y="4150242"/>
            <a:ext cx="2544304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750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Photo Courtesy: Barr Engineering Company</a:t>
            </a: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0" y="0"/>
            <a:ext cx="6588868" cy="602551"/>
          </a:xfrm>
          <a:prstGeom prst="rect">
            <a:avLst/>
          </a:prstGeom>
          <a:noFill/>
        </p:spPr>
        <p:txBody>
          <a:bodyPr anchor="t">
            <a:noAutofit/>
          </a:bodyPr>
          <a:lstStyle>
            <a:lvl1pPr algn="ctr" defTabSz="45719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MN Filter for </a:t>
            </a:r>
            <a:r>
              <a:rPr lang="en-US" sz="36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Bioretention</a:t>
            </a:r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(Maplewood, MN)</a:t>
            </a:r>
            <a:endParaRPr lang="en-US" sz="36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80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2800" smtClean="0"/>
              <a:t>MN Filter Layered </a:t>
            </a:r>
            <a:r>
              <a:rPr lang="en-US" altLang="ja-JP" sz="2800" dirty="0" err="1" smtClean="0"/>
              <a:t>Bioretention</a:t>
            </a:r>
            <a:r>
              <a:rPr lang="en-US" altLang="ja-JP" sz="2800" dirty="0" smtClean="0"/>
              <a:t>/Rain Garden</a:t>
            </a:r>
            <a:br>
              <a:rPr lang="en-US" altLang="ja-JP" sz="2800" dirty="0" smtClean="0"/>
            </a:br>
            <a:r>
              <a:rPr lang="en-US" altLang="ja-JP" sz="2800" dirty="0" smtClean="0"/>
              <a:t>(Valparaiso, IN)</a:t>
            </a:r>
            <a:endParaRPr lang="en-US" altLang="en-US" sz="2800" dirty="0"/>
          </a:p>
        </p:txBody>
      </p:sp>
      <p:sp>
        <p:nvSpPr>
          <p:cNvPr id="34" name="Rectangle 25"/>
          <p:cNvSpPr>
            <a:spLocks noChangeArrowheads="1"/>
          </p:cNvSpPr>
          <p:nvPr/>
        </p:nvSpPr>
        <p:spPr bwMode="auto">
          <a:xfrm>
            <a:off x="1657350" y="1422137"/>
            <a:ext cx="6115050" cy="796528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35" name="Rectangle 25"/>
          <p:cNvSpPr>
            <a:spLocks noChangeArrowheads="1"/>
          </p:cNvSpPr>
          <p:nvPr/>
        </p:nvSpPr>
        <p:spPr bwMode="auto">
          <a:xfrm>
            <a:off x="1657350" y="1536437"/>
            <a:ext cx="6115050" cy="796528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37" name="Rectangle 25"/>
          <p:cNvSpPr>
            <a:spLocks noChangeArrowheads="1"/>
          </p:cNvSpPr>
          <p:nvPr/>
        </p:nvSpPr>
        <p:spPr bwMode="auto">
          <a:xfrm>
            <a:off x="1657350" y="1650737"/>
            <a:ext cx="6115050" cy="796528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38" name="Freeform 25"/>
          <p:cNvSpPr>
            <a:spLocks/>
          </p:cNvSpPr>
          <p:nvPr/>
        </p:nvSpPr>
        <p:spPr bwMode="auto">
          <a:xfrm>
            <a:off x="1265635" y="1078046"/>
            <a:ext cx="6609159" cy="2969419"/>
          </a:xfrm>
          <a:custGeom>
            <a:avLst/>
            <a:gdLst>
              <a:gd name="T0" fmla="*/ 0 w 9191621"/>
              <a:gd name="T1" fmla="*/ 0 h 2475944"/>
              <a:gd name="T2" fmla="*/ 1279007 w 9191621"/>
              <a:gd name="T3" fmla="*/ 9184778 h 2475944"/>
              <a:gd name="T4" fmla="*/ 3694140 w 9191621"/>
              <a:gd name="T5" fmla="*/ 12172033 h 2475944"/>
              <a:gd name="T6" fmla="*/ 6109273 w 9191621"/>
              <a:gd name="T7" fmla="*/ 9286684 h 2475944"/>
              <a:gd name="T8" fmla="*/ 7137808 w 9191621"/>
              <a:gd name="T9" fmla="*/ 3185449 h 2475944"/>
              <a:gd name="T10" fmla="*/ 6965250 w 9191621"/>
              <a:gd name="T11" fmla="*/ 29444159 h 2475944"/>
              <a:gd name="T12" fmla="*/ 6033036 w 9191621"/>
              <a:gd name="T13" fmla="*/ 41401791 h 2475944"/>
              <a:gd name="T14" fmla="*/ 2583199 w 9191621"/>
              <a:gd name="T15" fmla="*/ 37429251 h 2475944"/>
              <a:gd name="T16" fmla="*/ 717480 w 9191621"/>
              <a:gd name="T17" fmla="*/ 29147039 h 2475944"/>
              <a:gd name="T18" fmla="*/ 118348 w 9191621"/>
              <a:gd name="T19" fmla="*/ 10193497 h 2475944"/>
              <a:gd name="T20" fmla="*/ 0 w 9191621"/>
              <a:gd name="T21" fmla="*/ 0 h 247594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9191621" h="2475944">
                <a:moveTo>
                  <a:pt x="0" y="0"/>
                </a:moveTo>
                <a:cubicBezTo>
                  <a:pt x="805961" y="377235"/>
                  <a:pt x="955731" y="461067"/>
                  <a:pt x="1647027" y="549276"/>
                </a:cubicBezTo>
                <a:lnTo>
                  <a:pt x="4757083" y="727922"/>
                </a:lnTo>
                <a:lnTo>
                  <a:pt x="7867139" y="555370"/>
                </a:lnTo>
                <a:cubicBezTo>
                  <a:pt x="8655044" y="446512"/>
                  <a:pt x="8541531" y="507298"/>
                  <a:pt x="9191621" y="190499"/>
                </a:cubicBezTo>
                <a:lnTo>
                  <a:pt x="8969411" y="1760844"/>
                </a:lnTo>
                <a:lnTo>
                  <a:pt x="7768965" y="2475944"/>
                </a:lnTo>
                <a:lnTo>
                  <a:pt x="3326481" y="2238375"/>
                </a:lnTo>
                <a:lnTo>
                  <a:pt x="923925" y="1743075"/>
                </a:lnTo>
                <a:lnTo>
                  <a:pt x="152400" y="6096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tl"/>
          </a:blip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sz="1350"/>
          </a:p>
        </p:txBody>
      </p:sp>
      <p:sp>
        <p:nvSpPr>
          <p:cNvPr id="39" name="Rounded Rectangle 28"/>
          <p:cNvSpPr>
            <a:spLocks noChangeArrowheads="1"/>
          </p:cNvSpPr>
          <p:nvPr/>
        </p:nvSpPr>
        <p:spPr bwMode="auto">
          <a:xfrm>
            <a:off x="2457450" y="1743605"/>
            <a:ext cx="4464844" cy="1675209"/>
          </a:xfrm>
          <a:prstGeom prst="roundRect">
            <a:avLst>
              <a:gd name="adj" fmla="val 27162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1800">
                <a:latin typeface="+mn-lt"/>
              </a:rPr>
              <a:t>Gravel Subbase and under-drain</a:t>
            </a:r>
          </a:p>
          <a:p>
            <a:pPr algn="ctr"/>
            <a:endParaRPr lang="en-US" altLang="en-US" sz="825">
              <a:latin typeface="+mn-lt"/>
            </a:endParaRPr>
          </a:p>
        </p:txBody>
      </p:sp>
      <p:sp>
        <p:nvSpPr>
          <p:cNvPr id="40" name="Rectangle 29"/>
          <p:cNvSpPr>
            <a:spLocks noChangeArrowheads="1"/>
          </p:cNvSpPr>
          <p:nvPr/>
        </p:nvSpPr>
        <p:spPr bwMode="auto">
          <a:xfrm>
            <a:off x="2457450" y="1743605"/>
            <a:ext cx="4464844" cy="532209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1800">
                <a:solidFill>
                  <a:schemeClr val="bg1"/>
                </a:solidFill>
                <a:latin typeface="+mn-lt"/>
              </a:rPr>
              <a:t>Compost Amended Sand</a:t>
            </a:r>
          </a:p>
        </p:txBody>
      </p:sp>
      <p:sp>
        <p:nvSpPr>
          <p:cNvPr id="41" name="Rectangle 31"/>
          <p:cNvSpPr>
            <a:spLocks noChangeArrowheads="1"/>
          </p:cNvSpPr>
          <p:nvPr/>
        </p:nvSpPr>
        <p:spPr bwMode="auto">
          <a:xfrm>
            <a:off x="2457450" y="2275815"/>
            <a:ext cx="4464844" cy="521494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1800">
                <a:latin typeface="+mn-lt"/>
              </a:rPr>
              <a:t>Iron Enhanced Sand</a:t>
            </a:r>
          </a:p>
        </p:txBody>
      </p:sp>
      <p:sp>
        <p:nvSpPr>
          <p:cNvPr id="42" name="Oval 9"/>
          <p:cNvSpPr>
            <a:spLocks noChangeArrowheads="1"/>
          </p:cNvSpPr>
          <p:nvPr/>
        </p:nvSpPr>
        <p:spPr bwMode="auto">
          <a:xfrm>
            <a:off x="4514850" y="3133064"/>
            <a:ext cx="267891" cy="28575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43" name="Line Callout 2 (Accent Bar) 41"/>
          <p:cNvSpPr>
            <a:spLocks/>
          </p:cNvSpPr>
          <p:nvPr/>
        </p:nvSpPr>
        <p:spPr bwMode="auto">
          <a:xfrm>
            <a:off x="1041621" y="3602171"/>
            <a:ext cx="1312245" cy="369332"/>
          </a:xfrm>
          <a:prstGeom prst="accentCallout2">
            <a:avLst>
              <a:gd name="adj1" fmla="val 18750"/>
              <a:gd name="adj2" fmla="val 104713"/>
              <a:gd name="adj3" fmla="val 18750"/>
              <a:gd name="adj4" fmla="val 115940"/>
              <a:gd name="adj5" fmla="val -85009"/>
              <a:gd name="adj6" fmla="val 264962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r>
              <a:rPr lang="en-US" altLang="en-US" sz="1800" smtClean="0">
                <a:latin typeface="+mn-lt"/>
              </a:rPr>
              <a:t>Underdrain</a:t>
            </a:r>
            <a:endParaRPr lang="en-US" altLang="en-US" sz="1800" dirty="0">
              <a:latin typeface="+mn-lt"/>
            </a:endParaRPr>
          </a:p>
        </p:txBody>
      </p:sp>
      <p:sp>
        <p:nvSpPr>
          <p:cNvPr id="44" name="Down Arrow 53"/>
          <p:cNvSpPr>
            <a:spLocks noChangeArrowheads="1"/>
          </p:cNvSpPr>
          <p:nvPr/>
        </p:nvSpPr>
        <p:spPr bwMode="auto">
          <a:xfrm rot="-3600000">
            <a:off x="1699618" y="1070307"/>
            <a:ext cx="134540" cy="271463"/>
          </a:xfrm>
          <a:prstGeom prst="downArrow">
            <a:avLst>
              <a:gd name="adj1" fmla="val 65352"/>
              <a:gd name="adj2" fmla="val 86257"/>
            </a:avLst>
          </a:prstGeom>
          <a:solidFill>
            <a:srgbClr val="007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45" name="TextBox 22"/>
          <p:cNvSpPr txBox="1">
            <a:spLocks noChangeArrowheads="1"/>
          </p:cNvSpPr>
          <p:nvPr/>
        </p:nvSpPr>
        <p:spPr bwMode="auto">
          <a:xfrm>
            <a:off x="5500688" y="3521208"/>
            <a:ext cx="14216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>
                <a:latin typeface="+mn-lt"/>
              </a:rPr>
              <a:t>Natural Soil</a:t>
            </a:r>
          </a:p>
        </p:txBody>
      </p:sp>
      <p:sp>
        <p:nvSpPr>
          <p:cNvPr id="46" name="Down Arrow 53"/>
          <p:cNvSpPr>
            <a:spLocks noChangeArrowheads="1"/>
          </p:cNvSpPr>
          <p:nvPr/>
        </p:nvSpPr>
        <p:spPr bwMode="auto">
          <a:xfrm>
            <a:off x="2808685" y="1607874"/>
            <a:ext cx="134540" cy="271463"/>
          </a:xfrm>
          <a:prstGeom prst="downArrow">
            <a:avLst>
              <a:gd name="adj1" fmla="val 65352"/>
              <a:gd name="adj2" fmla="val 86257"/>
            </a:avLst>
          </a:prstGeom>
          <a:solidFill>
            <a:srgbClr val="007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49" name="Down Arrow 53"/>
          <p:cNvSpPr>
            <a:spLocks noChangeArrowheads="1"/>
          </p:cNvSpPr>
          <p:nvPr/>
        </p:nvSpPr>
        <p:spPr bwMode="auto">
          <a:xfrm>
            <a:off x="3527822" y="1607874"/>
            <a:ext cx="133350" cy="271463"/>
          </a:xfrm>
          <a:prstGeom prst="downArrow">
            <a:avLst>
              <a:gd name="adj1" fmla="val 65352"/>
              <a:gd name="adj2" fmla="val 87027"/>
            </a:avLst>
          </a:prstGeom>
          <a:solidFill>
            <a:srgbClr val="007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50" name="Down Arrow 53"/>
          <p:cNvSpPr>
            <a:spLocks noChangeArrowheads="1"/>
          </p:cNvSpPr>
          <p:nvPr/>
        </p:nvSpPr>
        <p:spPr bwMode="auto">
          <a:xfrm>
            <a:off x="4245769" y="1607874"/>
            <a:ext cx="133350" cy="271463"/>
          </a:xfrm>
          <a:prstGeom prst="downArrow">
            <a:avLst>
              <a:gd name="adj1" fmla="val 65352"/>
              <a:gd name="adj2" fmla="val 87027"/>
            </a:avLst>
          </a:prstGeom>
          <a:solidFill>
            <a:srgbClr val="007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51" name="Down Arrow 53"/>
          <p:cNvSpPr>
            <a:spLocks noChangeArrowheads="1"/>
          </p:cNvSpPr>
          <p:nvPr/>
        </p:nvSpPr>
        <p:spPr bwMode="auto">
          <a:xfrm>
            <a:off x="4963717" y="1607874"/>
            <a:ext cx="134540" cy="271463"/>
          </a:xfrm>
          <a:prstGeom prst="downArrow">
            <a:avLst>
              <a:gd name="adj1" fmla="val 65352"/>
              <a:gd name="adj2" fmla="val 86257"/>
            </a:avLst>
          </a:prstGeom>
          <a:solidFill>
            <a:srgbClr val="007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52" name="Down Arrow 53"/>
          <p:cNvSpPr>
            <a:spLocks noChangeArrowheads="1"/>
          </p:cNvSpPr>
          <p:nvPr/>
        </p:nvSpPr>
        <p:spPr bwMode="auto">
          <a:xfrm>
            <a:off x="5682854" y="1607874"/>
            <a:ext cx="133350" cy="271463"/>
          </a:xfrm>
          <a:prstGeom prst="downArrow">
            <a:avLst>
              <a:gd name="adj1" fmla="val 65352"/>
              <a:gd name="adj2" fmla="val 87027"/>
            </a:avLst>
          </a:prstGeom>
          <a:solidFill>
            <a:srgbClr val="007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53" name="Down Arrow 53"/>
          <p:cNvSpPr>
            <a:spLocks noChangeArrowheads="1"/>
          </p:cNvSpPr>
          <p:nvPr/>
        </p:nvSpPr>
        <p:spPr bwMode="auto">
          <a:xfrm>
            <a:off x="6400800" y="1607874"/>
            <a:ext cx="133350" cy="271463"/>
          </a:xfrm>
          <a:prstGeom prst="downArrow">
            <a:avLst>
              <a:gd name="adj1" fmla="val 65352"/>
              <a:gd name="adj2" fmla="val 87027"/>
            </a:avLst>
          </a:prstGeom>
          <a:solidFill>
            <a:srgbClr val="007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54" name="Down Arrow 53"/>
          <p:cNvSpPr>
            <a:spLocks noChangeArrowheads="1"/>
          </p:cNvSpPr>
          <p:nvPr/>
        </p:nvSpPr>
        <p:spPr bwMode="auto">
          <a:xfrm rot="-4500000">
            <a:off x="4081463" y="3123539"/>
            <a:ext cx="133350" cy="271463"/>
          </a:xfrm>
          <a:prstGeom prst="downArrow">
            <a:avLst>
              <a:gd name="adj1" fmla="val 65352"/>
              <a:gd name="adj2" fmla="val 87027"/>
            </a:avLst>
          </a:prstGeom>
          <a:solidFill>
            <a:srgbClr val="007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55" name="Down Arrow 54"/>
          <p:cNvSpPr>
            <a:spLocks noChangeArrowheads="1"/>
          </p:cNvSpPr>
          <p:nvPr/>
        </p:nvSpPr>
        <p:spPr bwMode="auto">
          <a:xfrm rot="4500000" flipH="1">
            <a:off x="5099447" y="3123539"/>
            <a:ext cx="133350" cy="271463"/>
          </a:xfrm>
          <a:prstGeom prst="downArrow">
            <a:avLst>
              <a:gd name="adj1" fmla="val 65352"/>
              <a:gd name="adj2" fmla="val 87027"/>
            </a:avLst>
          </a:prstGeom>
          <a:solidFill>
            <a:srgbClr val="007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56" name="Down Arrow 53"/>
          <p:cNvSpPr>
            <a:spLocks noChangeArrowheads="1"/>
          </p:cNvSpPr>
          <p:nvPr/>
        </p:nvSpPr>
        <p:spPr bwMode="auto">
          <a:xfrm>
            <a:off x="2808685" y="2175802"/>
            <a:ext cx="134540" cy="271463"/>
          </a:xfrm>
          <a:prstGeom prst="downArrow">
            <a:avLst>
              <a:gd name="adj1" fmla="val 65352"/>
              <a:gd name="adj2" fmla="val 86257"/>
            </a:avLst>
          </a:prstGeom>
          <a:solidFill>
            <a:srgbClr val="007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57" name="Down Arrow 53"/>
          <p:cNvSpPr>
            <a:spLocks noChangeArrowheads="1"/>
          </p:cNvSpPr>
          <p:nvPr/>
        </p:nvSpPr>
        <p:spPr bwMode="auto">
          <a:xfrm>
            <a:off x="3527822" y="2175802"/>
            <a:ext cx="133350" cy="271463"/>
          </a:xfrm>
          <a:prstGeom prst="downArrow">
            <a:avLst>
              <a:gd name="adj1" fmla="val 65352"/>
              <a:gd name="adj2" fmla="val 87027"/>
            </a:avLst>
          </a:prstGeom>
          <a:solidFill>
            <a:srgbClr val="007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58" name="Down Arrow 53"/>
          <p:cNvSpPr>
            <a:spLocks noChangeArrowheads="1"/>
          </p:cNvSpPr>
          <p:nvPr/>
        </p:nvSpPr>
        <p:spPr bwMode="auto">
          <a:xfrm>
            <a:off x="4245769" y="2175802"/>
            <a:ext cx="133350" cy="271463"/>
          </a:xfrm>
          <a:prstGeom prst="downArrow">
            <a:avLst>
              <a:gd name="adj1" fmla="val 65352"/>
              <a:gd name="adj2" fmla="val 87027"/>
            </a:avLst>
          </a:prstGeom>
          <a:solidFill>
            <a:srgbClr val="007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59" name="Down Arrow 53"/>
          <p:cNvSpPr>
            <a:spLocks noChangeArrowheads="1"/>
          </p:cNvSpPr>
          <p:nvPr/>
        </p:nvSpPr>
        <p:spPr bwMode="auto">
          <a:xfrm>
            <a:off x="4963717" y="2175802"/>
            <a:ext cx="134540" cy="271463"/>
          </a:xfrm>
          <a:prstGeom prst="downArrow">
            <a:avLst>
              <a:gd name="adj1" fmla="val 65352"/>
              <a:gd name="adj2" fmla="val 86257"/>
            </a:avLst>
          </a:prstGeom>
          <a:solidFill>
            <a:srgbClr val="007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60" name="Down Arrow 53"/>
          <p:cNvSpPr>
            <a:spLocks noChangeArrowheads="1"/>
          </p:cNvSpPr>
          <p:nvPr/>
        </p:nvSpPr>
        <p:spPr bwMode="auto">
          <a:xfrm>
            <a:off x="5682854" y="2175802"/>
            <a:ext cx="133350" cy="271463"/>
          </a:xfrm>
          <a:prstGeom prst="downArrow">
            <a:avLst>
              <a:gd name="adj1" fmla="val 65352"/>
              <a:gd name="adj2" fmla="val 87027"/>
            </a:avLst>
          </a:prstGeom>
          <a:solidFill>
            <a:srgbClr val="007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61" name="Down Arrow 53"/>
          <p:cNvSpPr>
            <a:spLocks noChangeArrowheads="1"/>
          </p:cNvSpPr>
          <p:nvPr/>
        </p:nvSpPr>
        <p:spPr bwMode="auto">
          <a:xfrm>
            <a:off x="6400800" y="2175802"/>
            <a:ext cx="133350" cy="271463"/>
          </a:xfrm>
          <a:prstGeom prst="downArrow">
            <a:avLst>
              <a:gd name="adj1" fmla="val 65352"/>
              <a:gd name="adj2" fmla="val 87027"/>
            </a:avLst>
          </a:prstGeom>
          <a:solidFill>
            <a:srgbClr val="007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62" name="Down Arrow 53"/>
          <p:cNvSpPr>
            <a:spLocks noChangeArrowheads="1"/>
          </p:cNvSpPr>
          <p:nvPr/>
        </p:nvSpPr>
        <p:spPr bwMode="auto">
          <a:xfrm>
            <a:off x="2808685" y="2675864"/>
            <a:ext cx="134540" cy="271463"/>
          </a:xfrm>
          <a:prstGeom prst="downArrow">
            <a:avLst>
              <a:gd name="adj1" fmla="val 65352"/>
              <a:gd name="adj2" fmla="val 86257"/>
            </a:avLst>
          </a:prstGeom>
          <a:solidFill>
            <a:srgbClr val="007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63" name="Down Arrow 53"/>
          <p:cNvSpPr>
            <a:spLocks noChangeArrowheads="1"/>
          </p:cNvSpPr>
          <p:nvPr/>
        </p:nvSpPr>
        <p:spPr bwMode="auto">
          <a:xfrm>
            <a:off x="3527822" y="2675864"/>
            <a:ext cx="133350" cy="271463"/>
          </a:xfrm>
          <a:prstGeom prst="downArrow">
            <a:avLst>
              <a:gd name="adj1" fmla="val 65352"/>
              <a:gd name="adj2" fmla="val 87027"/>
            </a:avLst>
          </a:prstGeom>
          <a:solidFill>
            <a:srgbClr val="007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64" name="Down Arrow 53"/>
          <p:cNvSpPr>
            <a:spLocks noChangeArrowheads="1"/>
          </p:cNvSpPr>
          <p:nvPr/>
        </p:nvSpPr>
        <p:spPr bwMode="auto">
          <a:xfrm>
            <a:off x="4245769" y="2675864"/>
            <a:ext cx="133350" cy="271463"/>
          </a:xfrm>
          <a:prstGeom prst="downArrow">
            <a:avLst>
              <a:gd name="adj1" fmla="val 65352"/>
              <a:gd name="adj2" fmla="val 87027"/>
            </a:avLst>
          </a:prstGeom>
          <a:solidFill>
            <a:srgbClr val="007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65" name="Down Arrow 53"/>
          <p:cNvSpPr>
            <a:spLocks noChangeArrowheads="1"/>
          </p:cNvSpPr>
          <p:nvPr/>
        </p:nvSpPr>
        <p:spPr bwMode="auto">
          <a:xfrm>
            <a:off x="4963717" y="2675864"/>
            <a:ext cx="134540" cy="271463"/>
          </a:xfrm>
          <a:prstGeom prst="downArrow">
            <a:avLst>
              <a:gd name="adj1" fmla="val 65352"/>
              <a:gd name="adj2" fmla="val 86257"/>
            </a:avLst>
          </a:prstGeom>
          <a:solidFill>
            <a:srgbClr val="007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66" name="Down Arrow 53"/>
          <p:cNvSpPr>
            <a:spLocks noChangeArrowheads="1"/>
          </p:cNvSpPr>
          <p:nvPr/>
        </p:nvSpPr>
        <p:spPr bwMode="auto">
          <a:xfrm>
            <a:off x="5682854" y="2675864"/>
            <a:ext cx="133350" cy="271463"/>
          </a:xfrm>
          <a:prstGeom prst="downArrow">
            <a:avLst>
              <a:gd name="adj1" fmla="val 65352"/>
              <a:gd name="adj2" fmla="val 87027"/>
            </a:avLst>
          </a:prstGeom>
          <a:solidFill>
            <a:srgbClr val="007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67" name="Down Arrow 53"/>
          <p:cNvSpPr>
            <a:spLocks noChangeArrowheads="1"/>
          </p:cNvSpPr>
          <p:nvPr/>
        </p:nvSpPr>
        <p:spPr bwMode="auto">
          <a:xfrm>
            <a:off x="6400800" y="2675864"/>
            <a:ext cx="133350" cy="271463"/>
          </a:xfrm>
          <a:prstGeom prst="downArrow">
            <a:avLst>
              <a:gd name="adj1" fmla="val 65352"/>
              <a:gd name="adj2" fmla="val 87027"/>
            </a:avLst>
          </a:prstGeom>
          <a:solidFill>
            <a:srgbClr val="007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75071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  <p:bldP spid="37" grpId="0" animBg="1"/>
      <p:bldP spid="37" grpId="1" animBg="1"/>
      <p:bldP spid="44" grpId="0" animBg="1"/>
      <p:bldP spid="46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smtClean="0"/>
              <a:t>Experimental Iron-Enhanced Rain Gardens</a:t>
            </a:r>
            <a:br>
              <a:rPr lang="en-US" sz="2800" smtClean="0"/>
            </a:br>
            <a:r>
              <a:rPr lang="en-US" altLang="ja-JP" sz="2800" smtClean="0"/>
              <a:t>(Valparaiso, IN)</a:t>
            </a:r>
            <a:endParaRPr lang="en-US" sz="28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988742"/>
            <a:ext cx="4776492" cy="3256157"/>
          </a:xfrm>
        </p:spPr>
        <p:txBody>
          <a:bodyPr>
            <a:noAutofit/>
          </a:bodyPr>
          <a:lstStyle/>
          <a:p>
            <a:r>
              <a:rPr lang="en-US" sz="2000" dirty="0" smtClean="0"/>
              <a:t>Assess gardens constructed in plastic boxes with drain tile</a:t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sz="2000" dirty="0" smtClean="0"/>
              <a:t>15 cm gravel (2.5-5 cm) layer</a:t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sz="2000" dirty="0" smtClean="0"/>
              <a:t>46 cm sand (+ iron) layer</a:t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sz="2000" dirty="0" smtClean="0"/>
              <a:t>30 cm compost (15%) and sand (85%) mix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3692" y="920885"/>
            <a:ext cx="3910308" cy="34339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58529" y="4169964"/>
            <a:ext cx="1660634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 Courtesy: </a:t>
            </a:r>
            <a:r>
              <a:rPr lang="en-US" sz="7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Pete Weiss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4141024"/>
            <a:ext cx="2497742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75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Slide Courtesy: P. Weiss</a:t>
            </a:r>
          </a:p>
        </p:txBody>
      </p:sp>
    </p:spTree>
    <p:extLst>
      <p:ext uri="{BB962C8B-B14F-4D97-AF65-F5344CB8AC3E}">
        <p14:creationId xmlns:p14="http://schemas.microsoft.com/office/powerpoint/2010/main" val="24893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351"/>
            <a:ext cx="6858000" cy="50222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/>
              <a:t>Results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5439" y="525758"/>
            <a:ext cx="6913123" cy="3829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Straight Connector 4"/>
          <p:cNvCxnSpPr/>
          <p:nvPr/>
        </p:nvCxnSpPr>
        <p:spPr>
          <a:xfrm flipV="1">
            <a:off x="2038968" y="3208466"/>
            <a:ext cx="5468136" cy="760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4147211"/>
            <a:ext cx="2497742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750" dirty="0">
                <a:latin typeface="+mn-lt"/>
              </a:rPr>
              <a:t>Slide Courtesy: P. Weiss</a:t>
            </a:r>
          </a:p>
        </p:txBody>
      </p:sp>
    </p:spTree>
    <p:extLst>
      <p:ext uri="{BB962C8B-B14F-4D97-AF65-F5344CB8AC3E}">
        <p14:creationId xmlns:p14="http://schemas.microsoft.com/office/powerpoint/2010/main" val="2546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Acknowledgements</a:t>
            </a:r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857250"/>
            <a:ext cx="8229600" cy="3504357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sz="2000" dirty="0" smtClean="0"/>
              <a:t>Collaborators: </a:t>
            </a:r>
          </a:p>
          <a:p>
            <a:pPr lvl="1">
              <a:lnSpc>
                <a:spcPct val="110000"/>
              </a:lnSpc>
            </a:pPr>
            <a:r>
              <a:rPr lang="en-US" sz="2000" dirty="0" smtClean="0"/>
              <a:t>John S. Gulliver (UMN)</a:t>
            </a:r>
          </a:p>
          <a:p>
            <a:pPr lvl="1">
              <a:lnSpc>
                <a:spcPct val="110000"/>
              </a:lnSpc>
            </a:pPr>
            <a:r>
              <a:rPr lang="en-US" sz="2000" dirty="0" smtClean="0"/>
              <a:t>Peter T. Weiss (Valparaiso University)</a:t>
            </a:r>
            <a:br>
              <a:rPr lang="en-US" sz="2000" dirty="0" smtClean="0"/>
            </a:br>
            <a:endParaRPr lang="en-US" sz="2000" dirty="0" smtClean="0"/>
          </a:p>
          <a:p>
            <a:pPr>
              <a:lnSpc>
                <a:spcPct val="110000"/>
              </a:lnSpc>
            </a:pPr>
            <a:r>
              <a:rPr lang="en-US" sz="2000" dirty="0" smtClean="0"/>
              <a:t>Sponsors &amp; Partners:</a:t>
            </a:r>
          </a:p>
          <a:p>
            <a:pPr lvl="1">
              <a:lnSpc>
                <a:spcPct val="110000"/>
              </a:lnSpc>
            </a:pPr>
            <a:r>
              <a:rPr lang="en-US" sz="1400" dirty="0" smtClean="0"/>
              <a:t>UMN, EPA/MPCA, LCCMR, CWL, LRRB, City of Prior Lake, PLSLWD, Scott WMO, others</a:t>
            </a:r>
          </a:p>
          <a:p>
            <a:pPr lvl="1">
              <a:lnSpc>
                <a:spcPct val="110000"/>
              </a:lnSpc>
            </a:pPr>
            <a:r>
              <a:rPr lang="en-US" sz="1400" dirty="0" smtClean="0"/>
              <a:t>BWSR, RWMWD, MWMO, Carver County, Dakota County, Wright County, VLAWMO, CLFLWD, CRWD, ACD, and many others!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en-US" sz="2800" b="1" dirty="0" smtClean="0"/>
              <a:t>THANK YOU!!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87807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smtClean="0"/>
              <a:t>CAUTION: Not all Iron is Created Equal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Consider the following: </a:t>
            </a:r>
            <a:br>
              <a:rPr lang="en-US" dirty="0" smtClean="0"/>
            </a:br>
            <a:endParaRPr lang="en-US" dirty="0" smtClean="0"/>
          </a:p>
          <a:p>
            <a:pPr lvl="1"/>
            <a:r>
              <a:rPr lang="en-US" dirty="0" smtClean="0"/>
              <a:t>Iron content (30% – 90+%) </a:t>
            </a:r>
            <a:br>
              <a:rPr lang="en-US" dirty="0" smtClean="0"/>
            </a:br>
            <a:endParaRPr lang="en-US" dirty="0" smtClean="0"/>
          </a:p>
          <a:p>
            <a:pPr lvl="1"/>
            <a:r>
              <a:rPr lang="en-US" dirty="0" smtClean="0"/>
              <a:t>Impurities (e.g., Cd, Cu, Cr, lubricants)</a:t>
            </a:r>
            <a:br>
              <a:rPr lang="en-US" dirty="0" smtClean="0"/>
            </a:br>
            <a:endParaRPr lang="en-US" dirty="0" smtClean="0"/>
          </a:p>
          <a:p>
            <a:pPr lvl="1"/>
            <a:r>
              <a:rPr lang="en-US" dirty="0" smtClean="0"/>
              <a:t>Reactive</a:t>
            </a:r>
            <a:br>
              <a:rPr lang="en-US" dirty="0" smtClean="0"/>
            </a:br>
            <a:endParaRPr lang="en-US" dirty="0" smtClean="0"/>
          </a:p>
          <a:p>
            <a:pPr lvl="1"/>
            <a:r>
              <a:rPr lang="en-US" dirty="0" smtClean="0"/>
              <a:t>Particle size (silts – coarse sand)</a:t>
            </a:r>
          </a:p>
          <a:p>
            <a:pPr lvl="1"/>
            <a:endParaRPr lang="en-US" dirty="0"/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7002354" y="4183709"/>
            <a:ext cx="141807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600" dirty="0">
                <a:latin typeface="+mn-lt"/>
              </a:rPr>
              <a:t>Images Courtesy: </a:t>
            </a:r>
            <a:r>
              <a:rPr lang="en-US" sz="600" dirty="0" err="1">
                <a:latin typeface="+mn-lt"/>
              </a:rPr>
              <a:t>periodictable.com</a:t>
            </a:r>
            <a:endParaRPr lang="en-US" sz="600" dirty="0">
              <a:latin typeface="+mn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4073" y="713490"/>
            <a:ext cx="685800" cy="685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3726" y="713490"/>
            <a:ext cx="685800" cy="685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4073" y="1417546"/>
            <a:ext cx="685800" cy="685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3726" y="1417546"/>
            <a:ext cx="685800" cy="685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4073" y="2121602"/>
            <a:ext cx="685800" cy="685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3726" y="2121602"/>
            <a:ext cx="685800" cy="685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24073" y="2825658"/>
            <a:ext cx="685800" cy="685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33726" y="2825658"/>
            <a:ext cx="685800" cy="685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24073" y="3529713"/>
            <a:ext cx="685800" cy="685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33726" y="3529713"/>
            <a:ext cx="685800" cy="6858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3456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221" y="1672102"/>
            <a:ext cx="3579779" cy="26848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Dissolved Pollutants &amp; </a:t>
            </a:r>
            <a:r>
              <a:rPr lang="en-US" sz="3200" dirty="0" err="1"/>
              <a:t>Biorention</a:t>
            </a:r>
            <a:r>
              <a:rPr lang="en-US" sz="3200" dirty="0"/>
              <a:t> </a:t>
            </a:r>
            <a:r>
              <a:rPr lang="en-US" sz="3200" dirty="0" smtClean="0"/>
              <a:t>Practices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91467"/>
            <a:ext cx="8229600" cy="3465469"/>
          </a:xfrm>
        </p:spPr>
        <p:txBody>
          <a:bodyPr>
            <a:normAutofit fontScale="55000" lnSpcReduction="20000"/>
          </a:bodyPr>
          <a:lstStyle/>
          <a:p>
            <a:r>
              <a:rPr lang="en-US" dirty="0" err="1"/>
              <a:t>LeFevre</a:t>
            </a:r>
            <a:r>
              <a:rPr lang="en-US" dirty="0"/>
              <a:t>, Paus, Natarajan, Gulliver, Novak, and </a:t>
            </a:r>
            <a:r>
              <a:rPr lang="en-US" dirty="0" err="1"/>
              <a:t>Hozalski</a:t>
            </a:r>
            <a:r>
              <a:rPr lang="en-US" dirty="0"/>
              <a:t>. (2015</a:t>
            </a:r>
            <a:r>
              <a:rPr lang="en-US" dirty="0" smtClean="0"/>
              <a:t>). </a:t>
            </a:r>
            <a:r>
              <a:rPr lang="en-US" b="1" dirty="0" smtClean="0"/>
              <a:t>"A Review of Dissolved Pollutants in Urban </a:t>
            </a:r>
            <a:r>
              <a:rPr lang="en-US" b="1" dirty="0" err="1" smtClean="0"/>
              <a:t>Stormwater</a:t>
            </a:r>
            <a:r>
              <a:rPr lang="en-US" b="1" dirty="0" smtClean="0"/>
              <a:t> and their Removal and Fate in </a:t>
            </a:r>
            <a:r>
              <a:rPr lang="en-US" b="1" dirty="0" err="1" smtClean="0"/>
              <a:t>Bioretention</a:t>
            </a:r>
            <a:r>
              <a:rPr lang="en-US" b="1" dirty="0" smtClean="0"/>
              <a:t> Cells."</a:t>
            </a:r>
            <a:r>
              <a:rPr lang="en-US" dirty="0" smtClean="0"/>
              <a:t> Journal of Environmental Engineering, 141 (1). </a:t>
            </a:r>
            <a:br>
              <a:rPr lang="en-US" dirty="0" smtClean="0"/>
            </a:br>
            <a:endParaRPr lang="en-US" dirty="0" smtClean="0"/>
          </a:p>
          <a:p>
            <a:pPr lvl="1"/>
            <a:r>
              <a:rPr lang="en-US" dirty="0" smtClean="0"/>
              <a:t>Nutrients (Sorption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Phosphorus, Microbial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Nitrogen, Vegetation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Nutrients)</a:t>
            </a:r>
            <a:br>
              <a:rPr lang="en-US" dirty="0" smtClean="0"/>
            </a:br>
            <a:endParaRPr lang="en-US" dirty="0" smtClean="0"/>
          </a:p>
          <a:p>
            <a:pPr lvl="1"/>
            <a:r>
              <a:rPr lang="en-US" dirty="0"/>
              <a:t>Toxic Metals (Filtration, Sorption, Plant </a:t>
            </a:r>
            <a:r>
              <a:rPr lang="en-US" dirty="0" smtClean="0"/>
              <a:t>Uptake)</a:t>
            </a:r>
            <a:br>
              <a:rPr lang="en-US" dirty="0" smtClean="0"/>
            </a:br>
            <a:endParaRPr lang="en-US" dirty="0"/>
          </a:p>
          <a:p>
            <a:pPr lvl="1"/>
            <a:r>
              <a:rPr lang="en-US" dirty="0"/>
              <a:t>Organic </a:t>
            </a:r>
            <a:r>
              <a:rPr lang="en-US" dirty="0" smtClean="0"/>
              <a:t>Pollutants</a:t>
            </a:r>
            <a:br>
              <a:rPr lang="en-US" dirty="0" smtClean="0"/>
            </a:br>
            <a:endParaRPr lang="en-US" dirty="0"/>
          </a:p>
          <a:p>
            <a:pPr lvl="1"/>
            <a:r>
              <a:rPr lang="en-US" dirty="0"/>
              <a:t>Removal and Fate in </a:t>
            </a:r>
            <a:r>
              <a:rPr lang="en-US" dirty="0" err="1"/>
              <a:t>Bioretention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dirty="0"/>
              <a:t>Volatilization,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Sorption</a:t>
            </a:r>
            <a:r>
              <a:rPr lang="en-US" dirty="0"/>
              <a:t>, Biodegradation, </a:t>
            </a:r>
            <a:r>
              <a:rPr lang="en-US" dirty="0" smtClean="0"/>
              <a:t>Vegetative </a:t>
            </a:r>
            <a:r>
              <a:rPr lang="en-US" dirty="0"/>
              <a:t>Processes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6740128" y="4157428"/>
            <a:ext cx="2403872" cy="196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en-US" altLang="en-US" sz="675" dirty="0">
                <a:latin typeface="+mj-lt"/>
              </a:rPr>
              <a:t>Photo courtesy: B. </a:t>
            </a:r>
            <a:r>
              <a:rPr lang="en-US" altLang="en-US" sz="675" dirty="0" err="1">
                <a:latin typeface="+mj-lt"/>
              </a:rPr>
              <a:t>Asleson</a:t>
            </a:r>
            <a:endParaRPr lang="en-US" altLang="en-US" sz="675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4313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790"/>
          <a:stretch/>
        </p:blipFill>
        <p:spPr>
          <a:xfrm>
            <a:off x="6739128" y="1284006"/>
            <a:ext cx="2404872" cy="28562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128"/>
          <a:stretch/>
        </p:blipFill>
        <p:spPr>
          <a:xfrm>
            <a:off x="4492752" y="1065019"/>
            <a:ext cx="2400300" cy="30752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t="-1" b="7106"/>
          <a:stretch/>
        </p:blipFill>
        <p:spPr>
          <a:xfrm>
            <a:off x="2246376" y="853244"/>
            <a:ext cx="2400300" cy="32870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15639" t="1134" r="15101"/>
          <a:stretch/>
        </p:blipFill>
        <p:spPr>
          <a:xfrm>
            <a:off x="0" y="695516"/>
            <a:ext cx="2400300" cy="34447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Stormwater</a:t>
            </a:r>
            <a:r>
              <a:rPr lang="en-US" dirty="0" smtClean="0"/>
              <a:t> UPDATES Newsletter</a:t>
            </a:r>
            <a:endParaRPr lang="en-US" dirty="0"/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0" y="3932552"/>
            <a:ext cx="9144000" cy="415498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glow rad="228600">
              <a:schemeClr val="tx1">
                <a:alpha val="40000"/>
              </a:schemeClr>
            </a:glow>
          </a:effectLst>
        </p:spPr>
        <p:txBody>
          <a:bodyPr wrap="square" anchor="b">
            <a:spAutoFit/>
          </a:bodyPr>
          <a:lstStyle/>
          <a:p>
            <a:pPr algn="ctr">
              <a:defRPr/>
            </a:pPr>
            <a:r>
              <a:rPr lang="en-US" sz="2100" b="1" i="1" dirty="0">
                <a:solidFill>
                  <a:schemeClr val="accent1"/>
                </a:solidFill>
              </a:rPr>
              <a:t>Signup at http://stormwater.safl.umn.edu/</a:t>
            </a:r>
          </a:p>
        </p:txBody>
      </p:sp>
    </p:spTree>
    <p:extLst>
      <p:ext uri="{BB962C8B-B14F-4D97-AF65-F5344CB8AC3E}">
        <p14:creationId xmlns:p14="http://schemas.microsoft.com/office/powerpoint/2010/main" val="70028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6" b="21802"/>
          <a:stretch/>
        </p:blipFill>
        <p:spPr>
          <a:xfrm>
            <a:off x="0" y="-9779"/>
            <a:ext cx="9144000" cy="4366627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smtClean="0"/>
              <a:t>Summary/Conclusions</a:t>
            </a:r>
            <a:endParaRPr lang="en-US" sz="40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Biofiltration</a:t>
            </a:r>
            <a:r>
              <a:rPr lang="en-US" dirty="0" smtClean="0">
                <a:solidFill>
                  <a:schemeClr val="bg1"/>
                </a:solidFill>
              </a:rPr>
              <a:t> practices are robust </a:t>
            </a:r>
            <a:r>
              <a:rPr lang="en-US" dirty="0" err="1" smtClean="0">
                <a:solidFill>
                  <a:schemeClr val="bg1"/>
                </a:solidFill>
              </a:rPr>
              <a:t>stormwater</a:t>
            </a:r>
            <a:r>
              <a:rPr lang="en-US" dirty="0" smtClean="0">
                <a:solidFill>
                  <a:schemeClr val="bg1"/>
                </a:solidFill>
              </a:rPr>
              <a:t> treatment practices that use physical, biological, and chemical treatment processes to remove pollutants, including phosphorus</a:t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Compost and sometimes topsoil are commonly added to support vegetation and </a:t>
            </a:r>
            <a:r>
              <a:rPr lang="en-US" dirty="0" err="1" smtClean="0">
                <a:solidFill>
                  <a:schemeClr val="bg1"/>
                </a:solidFill>
              </a:rPr>
              <a:t>rhizospheric</a:t>
            </a:r>
            <a:r>
              <a:rPr lang="en-US" dirty="0" smtClean="0">
                <a:solidFill>
                  <a:schemeClr val="bg1"/>
                </a:solidFill>
              </a:rPr>
              <a:t> biodegradation, but can release phosphate with the outflow</a:t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Solutions?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Reduce the amount of compost used to 3 </a:t>
            </a:r>
            <a:r>
              <a:rPr lang="mr-IN" dirty="0" smtClean="0">
                <a:solidFill>
                  <a:schemeClr val="bg1"/>
                </a:solidFill>
              </a:rPr>
              <a:t>–</a:t>
            </a:r>
            <a:r>
              <a:rPr lang="en-US" dirty="0" smtClean="0">
                <a:solidFill>
                  <a:schemeClr val="bg1"/>
                </a:solidFill>
              </a:rPr>
              <a:t> 5%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Test media for phosphorus content; compare to guidelines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Add amendments such as WTR, iron, commercial sorbents, etc.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08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34" b="22458"/>
          <a:stretch/>
        </p:blipFill>
        <p:spPr>
          <a:xfrm>
            <a:off x="0" y="0"/>
            <a:ext cx="9144000" cy="43657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1136"/>
            <a:ext cx="1027233" cy="143812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1027234" y="2914651"/>
            <a:ext cx="8116767" cy="1444612"/>
          </a:xfrm>
          <a:prstGeom prst="rect">
            <a:avLst/>
          </a:prstGeom>
          <a:noFill/>
        </p:spPr>
        <p:txBody>
          <a:bodyPr wrap="square" rtlCol="0" anchor="b" anchorCtr="0">
            <a:noAutofit/>
          </a:bodyPr>
          <a:lstStyle>
            <a:defPPr>
              <a:defRPr lang="en-US"/>
            </a:defPPr>
            <a:lvl1pPr>
              <a:defRPr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iragino Kaku Gothic StdN W8" charset="-128"/>
                <a:ea typeface="Hiragino Kaku Gothic StdN W8" charset="-128"/>
                <a:cs typeface="Hiragino Kaku Gothic StdN W8" charset="-128"/>
              </a:defRPr>
            </a:lvl1pPr>
          </a:lstStyle>
          <a:p>
            <a:r>
              <a:rPr lang="en-US" sz="1500" dirty="0">
                <a:ln>
                  <a:solidFill>
                    <a:srgbClr val="7B0D17"/>
                  </a:solidFill>
                </a:ln>
                <a:effectLst>
                  <a:glow rad="127000">
                    <a:schemeClr val="accent1">
                      <a:alpha val="8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charset="0"/>
                <a:ea typeface="Arial Black" charset="0"/>
                <a:cs typeface="Arial Black" charset="0"/>
              </a:rPr>
              <a:t>For more information, please contact:</a:t>
            </a:r>
          </a:p>
          <a:p>
            <a:r>
              <a:rPr lang="en-US" sz="1500" dirty="0" smtClean="0">
                <a:ln>
                  <a:solidFill>
                    <a:srgbClr val="7B0D17"/>
                  </a:solidFill>
                </a:ln>
                <a:effectLst>
                  <a:glow rad="127000">
                    <a:schemeClr val="accent1">
                      <a:alpha val="8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charset="0"/>
                <a:ea typeface="Arial Black" charset="0"/>
                <a:cs typeface="Arial Black" charset="0"/>
              </a:rPr>
              <a:t>Andy Erickson at eric0706@umn.edu</a:t>
            </a:r>
            <a:endParaRPr lang="en-US" sz="1500" dirty="0">
              <a:ln>
                <a:solidFill>
                  <a:srgbClr val="7B0D17"/>
                </a:solidFill>
              </a:ln>
              <a:effectLst>
                <a:glow rad="127000">
                  <a:schemeClr val="accent1">
                    <a:alpha val="8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271871"/>
            <a:ext cx="9144000" cy="1054079"/>
          </a:xfrm>
          <a:prstGeom prst="rect">
            <a:avLst/>
          </a:prstGeom>
          <a:effectLst/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b="1" dirty="0">
                <a:solidFill>
                  <a:schemeClr val="bg1"/>
                </a:solidFill>
                <a:effectLst>
                  <a:glow rad="228600">
                    <a:schemeClr val="accent1">
                      <a:alpha val="8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for Your Attention!</a:t>
            </a: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6740128" y="4157428"/>
            <a:ext cx="2403872" cy="196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en-US" altLang="en-US" sz="675" dirty="0">
                <a:solidFill>
                  <a:schemeClr val="bg1"/>
                </a:solidFill>
                <a:latin typeface="+mj-lt"/>
              </a:rPr>
              <a:t>Photo courtesy: B. </a:t>
            </a:r>
            <a:r>
              <a:rPr lang="en-US" altLang="en-US" sz="675" dirty="0" err="1">
                <a:solidFill>
                  <a:schemeClr val="bg1"/>
                </a:solidFill>
                <a:latin typeface="+mj-lt"/>
              </a:rPr>
              <a:t>Asleson</a:t>
            </a:r>
            <a:endParaRPr lang="en-US" altLang="en-US" sz="675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7955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err="1" smtClean="0"/>
              <a:t>Bioretention</a:t>
            </a:r>
            <a:r>
              <a:rPr lang="en-US" sz="3600" dirty="0" smtClean="0"/>
              <a:t>: </a:t>
            </a:r>
            <a:r>
              <a:rPr lang="en-US" sz="3600" dirty="0" err="1" smtClean="0"/>
              <a:t>Bioinfiltration</a:t>
            </a:r>
            <a:r>
              <a:rPr lang="en-US" sz="3600" dirty="0" smtClean="0"/>
              <a:t> vs. </a:t>
            </a:r>
            <a:r>
              <a:rPr lang="en-US" sz="3600" dirty="0" err="1" smtClean="0"/>
              <a:t>Biofiltration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0141" t="41481" r="13478" b="14390"/>
          <a:stretch/>
        </p:blipFill>
        <p:spPr>
          <a:xfrm>
            <a:off x="0" y="907912"/>
            <a:ext cx="4437646" cy="19390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464" t="42490" r="9929" b="11783"/>
          <a:stretch/>
        </p:blipFill>
        <p:spPr>
          <a:xfrm>
            <a:off x="4572000" y="983080"/>
            <a:ext cx="4572000" cy="1788711"/>
          </a:xfrm>
          <a:prstGeom prst="rect">
            <a:avLst/>
          </a:prstGeom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0" y="4083562"/>
            <a:ext cx="9144000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b">
            <a:spAutoFit/>
          </a:bodyPr>
          <a:lstStyle>
            <a:defPPr>
              <a:defRPr lang="en-US"/>
            </a:defPPr>
            <a:lvl1pPr>
              <a:defRPr sz="600" i="1">
                <a:solidFill>
                  <a:schemeClr val="accent5">
                    <a:lumMod val="50000"/>
                  </a:schemeClr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dirty="0"/>
              <a:t>Images courtesy: MN </a:t>
            </a:r>
            <a:r>
              <a:rPr lang="en-US" altLang="en-US" dirty="0" err="1"/>
              <a:t>Stomwwater</a:t>
            </a:r>
            <a:r>
              <a:rPr lang="en-US" altLang="en-US" dirty="0"/>
              <a:t> Manual at https://stormwater.pca.state.mn.us/index.php?title=Bioretention_terminology. </a:t>
            </a:r>
          </a:p>
          <a:p>
            <a:r>
              <a:rPr lang="en-US" altLang="en-US" dirty="0"/>
              <a:t>Source: https://</a:t>
            </a:r>
            <a:r>
              <a:rPr lang="en-US" altLang="en-US" dirty="0" err="1"/>
              <a:t>stormwater.pca.state.mn.us</a:t>
            </a:r>
            <a:r>
              <a:rPr lang="en-US" altLang="en-US" dirty="0"/>
              <a:t>/</a:t>
            </a:r>
            <a:r>
              <a:rPr lang="en-US" altLang="en-US" dirty="0" err="1"/>
              <a:t>index.php?title</a:t>
            </a:r>
            <a:r>
              <a:rPr lang="en-US" altLang="en-US" dirty="0"/>
              <a:t>=</a:t>
            </a:r>
            <a:r>
              <a:rPr lang="en-US" altLang="en-US" dirty="0" err="1"/>
              <a:t>Design_criteria_for_bioretention</a:t>
            </a:r>
            <a:endParaRPr lang="en-US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95673" y="2845362"/>
            <a:ext cx="4046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 smtClean="0">
                <a:solidFill>
                  <a:schemeClr val="accent1"/>
                </a:solidFill>
              </a:rPr>
              <a:t>Bioinfiltration</a:t>
            </a:r>
            <a:r>
              <a:rPr lang="en-US" sz="2400" i="1" dirty="0" smtClean="0">
                <a:solidFill>
                  <a:schemeClr val="accent1"/>
                </a:solidFill>
              </a:rPr>
              <a:t> (no underdrains)</a:t>
            </a:r>
            <a:endParaRPr lang="en-US" sz="2400" i="1" dirty="0">
              <a:solidFill>
                <a:schemeClr val="accent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42626" y="2845361"/>
            <a:ext cx="34307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 smtClean="0">
                <a:solidFill>
                  <a:schemeClr val="accent1"/>
                </a:solidFill>
              </a:rPr>
              <a:t>Biofiltration</a:t>
            </a:r>
            <a:r>
              <a:rPr lang="en-US" sz="2400" i="1" dirty="0" smtClean="0">
                <a:solidFill>
                  <a:schemeClr val="accent1"/>
                </a:solidFill>
              </a:rPr>
              <a:t> (underdrains)</a:t>
            </a:r>
            <a:endParaRPr lang="en-US" sz="2400" i="1" dirty="0">
              <a:solidFill>
                <a:schemeClr val="accent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3457" y="3411166"/>
            <a:ext cx="78570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Media: Construction Sand, top soil, organic matter (compost)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83178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X:\Stock\grass_sideview_iS5196668S.jpg"/>
          <p:cNvPicPr>
            <a:picLocks noChangeAspect="1" noChangeArrowheads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4503"/>
          <a:stretch/>
        </p:blipFill>
        <p:spPr bwMode="auto">
          <a:xfrm>
            <a:off x="0" y="3278467"/>
            <a:ext cx="9144000" cy="1078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0" y="4080441"/>
            <a:ext cx="9143999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b">
            <a:spAutoFit/>
          </a:bodyPr>
          <a:lstStyle>
            <a:defPPr>
              <a:defRPr lang="en-US"/>
            </a:defPPr>
            <a:lvl1pPr>
              <a:defRPr sz="600" i="1">
                <a:solidFill>
                  <a:schemeClr val="accent5">
                    <a:lumMod val="50000"/>
                  </a:schemeClr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Sources: Lucas, W. C., and Greenway, M. (2008). "Nutrient retention in vegetated and nonvegetated bioretention mesocosms." Journal of Irrigation and Drainage Engineering-ASCE, 134(5), 613-623. </a:t>
            </a:r>
          </a:p>
          <a:p>
            <a:r>
              <a:rPr lang="en-US" dirty="0">
                <a:solidFill>
                  <a:schemeClr val="bg1"/>
                </a:solidFill>
              </a:rPr>
              <a:t>Lucas, W.C. and Greenway, M. (2011) Phosphorus Retention by Bioretention Mesocosms Using Media Formulated for Phosphorus Sorption: Response to Accelerated Loads. Journal of Irrigation and Drainage Engineering-ASCE 137(3), 144-153.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Vegetative </a:t>
            </a:r>
            <a:r>
              <a:rPr lang="en-US" dirty="0" smtClean="0"/>
              <a:t>Processes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 smtClean="0"/>
              <a:t>Vegetation in </a:t>
            </a:r>
            <a:r>
              <a:rPr lang="en-US" dirty="0" err="1" smtClean="0"/>
              <a:t>bioretention</a:t>
            </a:r>
            <a:r>
              <a:rPr lang="en-US" dirty="0" smtClean="0"/>
              <a:t> cells removes more nitrogen and phosphorus than non-vegetated cells (Lucas and Greenway 2008, 2011).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Longer contact time results in more nitrogen and phosphorus removal in vegetated cells.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Plant uptake accounts for little phosphorus removal, but most of the nitrogen removal.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err="1" smtClean="0"/>
              <a:t>Rhizospheric</a:t>
            </a:r>
            <a:r>
              <a:rPr lang="en-US" dirty="0" smtClean="0"/>
              <a:t> microbial activity accounts for significant phosphorus removal.</a:t>
            </a:r>
            <a:br>
              <a:rPr lang="en-US" dirty="0" smtClean="0"/>
            </a:b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03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X:\Stock\leaf_waterdrop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6140" y="813162"/>
            <a:ext cx="1927860" cy="3537618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/>
              <a:t>Biological: Compost and Petroleum </a:t>
            </a:r>
            <a:r>
              <a:rPr lang="en-US" sz="2800" smtClean="0"/>
              <a:t>Hydrocarbons</a:t>
            </a:r>
            <a:endParaRPr lang="en-US" sz="28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8742"/>
            <a:ext cx="6758940" cy="3256157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Petroleum Hydrocarbons are captured in rain gardens through sorption.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Biodegradation prevents accumulation of </a:t>
            </a:r>
            <a:br>
              <a:rPr lang="en-US" dirty="0" smtClean="0"/>
            </a:br>
            <a:r>
              <a:rPr lang="en-US" dirty="0" smtClean="0"/>
              <a:t>petroleum hydrocarbons.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Rain gardens are an effective option for </a:t>
            </a:r>
            <a:br>
              <a:rPr lang="en-US" dirty="0" smtClean="0"/>
            </a:br>
            <a:r>
              <a:rPr lang="en-US" dirty="0" smtClean="0"/>
              <a:t>sustainably treating petroleum hydrocarbons </a:t>
            </a:r>
            <a:br>
              <a:rPr lang="en-US" dirty="0" smtClean="0"/>
            </a:br>
            <a:r>
              <a:rPr lang="en-US" dirty="0" smtClean="0"/>
              <a:t>in </a:t>
            </a:r>
            <a:r>
              <a:rPr lang="en-US" dirty="0" err="1" smtClean="0"/>
              <a:t>stormwater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0" y="4073781"/>
            <a:ext cx="7216140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600" i="1" dirty="0">
                <a:solidFill>
                  <a:schemeClr val="accent5">
                    <a:lumMod val="50000"/>
                  </a:schemeClr>
                </a:solidFill>
              </a:rPr>
              <a:t>Source: </a:t>
            </a:r>
            <a:r>
              <a:rPr lang="en-US" sz="600" i="1" dirty="0" err="1">
                <a:solidFill>
                  <a:schemeClr val="accent5">
                    <a:lumMod val="50000"/>
                  </a:schemeClr>
                </a:solidFill>
              </a:rPr>
              <a:t>LeFevre</a:t>
            </a:r>
            <a:r>
              <a:rPr lang="en-US" sz="600" i="1" dirty="0">
                <a:solidFill>
                  <a:schemeClr val="accent5">
                    <a:lumMod val="50000"/>
                  </a:schemeClr>
                </a:solidFill>
              </a:rPr>
              <a:t>, G.H., R.M. </a:t>
            </a:r>
            <a:r>
              <a:rPr lang="en-US" sz="600" i="1" dirty="0" err="1">
                <a:solidFill>
                  <a:schemeClr val="accent5">
                    <a:lumMod val="50000"/>
                  </a:schemeClr>
                </a:solidFill>
              </a:rPr>
              <a:t>Hozalski</a:t>
            </a:r>
            <a:r>
              <a:rPr lang="en-US" sz="600" i="1" dirty="0">
                <a:solidFill>
                  <a:schemeClr val="accent5">
                    <a:lumMod val="50000"/>
                  </a:schemeClr>
                </a:solidFill>
              </a:rPr>
              <a:t>, and P.J. Novak. (2012). "The Role of Biodegradation in Limiting the Accumulation of Petroleum Hydrocarbons in Raingarden Soils." Water Research, 46(20), 6753–6762. http://</a:t>
            </a:r>
            <a:r>
              <a:rPr lang="en-US" sz="600" i="1" dirty="0" err="1">
                <a:solidFill>
                  <a:schemeClr val="accent5">
                    <a:lumMod val="50000"/>
                  </a:schemeClr>
                </a:solidFill>
              </a:rPr>
              <a:t>dx.doi.org</a:t>
            </a:r>
            <a:r>
              <a:rPr lang="en-US" sz="600" i="1" dirty="0">
                <a:solidFill>
                  <a:schemeClr val="accent5">
                    <a:lumMod val="50000"/>
                  </a:schemeClr>
                </a:solidFill>
              </a:rPr>
              <a:t>/10.1016/j.watres.2011.12.040.</a:t>
            </a:r>
          </a:p>
        </p:txBody>
      </p:sp>
    </p:spTree>
    <p:extLst>
      <p:ext uri="{BB962C8B-B14F-4D97-AF65-F5344CB8AC3E}">
        <p14:creationId xmlns:p14="http://schemas.microsoft.com/office/powerpoint/2010/main" val="114139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425" y="839514"/>
            <a:ext cx="6125150" cy="3432720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Chemical: Metals Sorption to </a:t>
            </a:r>
            <a:r>
              <a:rPr lang="en-US" sz="2800" dirty="0" smtClean="0"/>
              <a:t>Compost </a:t>
            </a:r>
            <a:br>
              <a:rPr lang="en-US" sz="2800" dirty="0" smtClean="0"/>
            </a:br>
            <a:r>
              <a:rPr lang="en-US" sz="2800" dirty="0" smtClean="0"/>
              <a:t>(Expected Lifespan; Zinc at 10%)</a:t>
            </a:r>
            <a:endParaRPr lang="en-US" sz="2800" dirty="0"/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0" y="4174187"/>
            <a:ext cx="9144000" cy="18466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600" i="1" dirty="0">
                <a:solidFill>
                  <a:schemeClr val="accent5">
                    <a:lumMod val="50000"/>
                  </a:schemeClr>
                </a:solidFill>
              </a:rPr>
              <a:t>Source: Morgan, J. G., Paus, K. A., Hozalski, R. M., and Gulliver , J. S. (2011). "Sorption and Release of Dissolved Pollutants Via Bioretention Media." Project Report 559. St. Anthony Falls Laboratory, University of Minnesota, Minneapolis, MN.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86056" y="1378690"/>
            <a:ext cx="1311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7A0019"/>
                </a:solidFill>
                <a:latin typeface="+mj-lt"/>
                <a:ea typeface="+mj-ea"/>
                <a:cs typeface="+mj-cs"/>
              </a:rPr>
              <a:t>Longer for Cadmium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 flipV="1">
            <a:off x="4233929" y="2124547"/>
            <a:ext cx="0" cy="1491716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Line Callout 1 (Accent Bar) 8"/>
          <p:cNvSpPr/>
          <p:nvPr/>
        </p:nvSpPr>
        <p:spPr bwMode="auto">
          <a:xfrm>
            <a:off x="5195353" y="2124546"/>
            <a:ext cx="1186054" cy="377423"/>
          </a:xfrm>
          <a:prstGeom prst="accentCallout1">
            <a:avLst>
              <a:gd name="adj1" fmla="val 18750"/>
              <a:gd name="adj2" fmla="val -8333"/>
              <a:gd name="adj3" fmla="val 126785"/>
              <a:gd name="adj4" fmla="val -79242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chemeClr val="bg1"/>
                </a:solidFill>
                <a:latin typeface="Arial" charset="0"/>
                <a:ea typeface="ＭＳ Ｐゴシック" pitchFamily="16" charset="-128"/>
              </a:rPr>
              <a:t>12 inches</a:t>
            </a:r>
          </a:p>
        </p:txBody>
      </p:sp>
    </p:spTree>
    <p:extLst>
      <p:ext uri="{BB962C8B-B14F-4D97-AF65-F5344CB8AC3E}">
        <p14:creationId xmlns:p14="http://schemas.microsoft.com/office/powerpoint/2010/main" val="50234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Phosphorus Leaching from </a:t>
            </a:r>
            <a:r>
              <a:rPr lang="en-US" sz="3600" dirty="0" smtClean="0"/>
              <a:t>Compost</a:t>
            </a:r>
            <a:endParaRPr lang="en-US" sz="3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790484"/>
            <a:ext cx="6858000" cy="3324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0" y="4180907"/>
            <a:ext cx="9144000" cy="18466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600" i="1" dirty="0">
                <a:solidFill>
                  <a:schemeClr val="accent5">
                    <a:lumMod val="50000"/>
                  </a:schemeClr>
                </a:solidFill>
              </a:rPr>
              <a:t>Source: Morgan, J. G., Paus, K. A., Hozalski, R. M., and Gulliver , J. S. (2011). "Sorption and Release of Dissolved Pollutants Via Bioretention Media." Project Report 559. St. Anthony Falls Laboratory, University of Minnesota, Minneapolis, MN.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65535" y="2343183"/>
            <a:ext cx="3818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7A0019"/>
                </a:solidFill>
              </a:rPr>
              <a:t>W</a:t>
            </a:r>
            <a:r>
              <a:rPr lang="en-US" sz="2400" b="1" i="1" dirty="0" smtClean="0">
                <a:solidFill>
                  <a:srgbClr val="7A0019"/>
                </a:solidFill>
              </a:rPr>
              <a:t>hat </a:t>
            </a:r>
            <a:r>
              <a:rPr lang="en-US" sz="2400" b="1" i="1" dirty="0">
                <a:solidFill>
                  <a:srgbClr val="7A0019"/>
                </a:solidFill>
              </a:rPr>
              <a:t>about from naturally organic </a:t>
            </a:r>
            <a:r>
              <a:rPr lang="en-US" sz="2400" b="1" i="1" dirty="0" smtClean="0">
                <a:solidFill>
                  <a:srgbClr val="7A0019"/>
                </a:solidFill>
              </a:rPr>
              <a:t>(top)soils</a:t>
            </a:r>
            <a:r>
              <a:rPr lang="en-US" sz="2400" b="1" i="1" dirty="0">
                <a:solidFill>
                  <a:srgbClr val="7A0019"/>
                </a:solidFill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04651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we do?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Reduce organic matter</a:t>
            </a:r>
          </a:p>
          <a:p>
            <a:pPr lvl="1"/>
            <a:r>
              <a:rPr lang="en-US" dirty="0" smtClean="0"/>
              <a:t>3 to 5% may be sufficient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Test for phosphorus content</a:t>
            </a:r>
          </a:p>
          <a:p>
            <a:pPr lvl="1"/>
            <a:r>
              <a:rPr lang="en-US" dirty="0" smtClean="0"/>
              <a:t>MN </a:t>
            </a:r>
            <a:r>
              <a:rPr lang="en-US" dirty="0" err="1" smtClean="0"/>
              <a:t>Stormwater</a:t>
            </a:r>
            <a:r>
              <a:rPr lang="en-US" dirty="0" smtClean="0"/>
              <a:t> Manual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Amend with Commercial sorbents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5914" y="1824671"/>
            <a:ext cx="4592171" cy="792149"/>
          </a:xfrm>
          <a:prstGeom prst="rect">
            <a:avLst/>
          </a:prstGeom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0" y="4180907"/>
            <a:ext cx="9144000" cy="18466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600" i="1" smtClean="0">
                <a:solidFill>
                  <a:schemeClr val="accent5">
                    <a:lumMod val="50000"/>
                  </a:schemeClr>
                </a:solidFill>
              </a:rPr>
              <a:t>Image Courtesy: MN Composting Council</a:t>
            </a:r>
            <a:endParaRPr lang="en-US" sz="600" i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295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/>
              <a:t>Chemical: Alum Coagulation and </a:t>
            </a:r>
            <a:r>
              <a:rPr lang="en-US" sz="2800" smtClean="0"/>
              <a:t>Flocculation</a:t>
            </a:r>
            <a:endParaRPr lang="en-US" sz="2800"/>
          </a:p>
        </p:txBody>
      </p:sp>
      <p:grpSp>
        <p:nvGrpSpPr>
          <p:cNvPr id="6" name="Group 5"/>
          <p:cNvGrpSpPr/>
          <p:nvPr/>
        </p:nvGrpSpPr>
        <p:grpSpPr>
          <a:xfrm>
            <a:off x="1024794" y="683205"/>
            <a:ext cx="7094413" cy="3408897"/>
            <a:chOff x="954933" y="683205"/>
            <a:chExt cx="7094413" cy="3408897"/>
          </a:xfrm>
        </p:grpSpPr>
        <p:pic>
          <p:nvPicPr>
            <p:cNvPr id="9" name="Picture 3" descr="RWMWD Alum Plant Pond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4933" y="683205"/>
              <a:ext cx="3907793" cy="34088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RWMWD Alum Plant Sign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1846" y="1194047"/>
              <a:ext cx="2857500" cy="2238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0" y="4180907"/>
            <a:ext cx="9144000" cy="18466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600" i="1" dirty="0" smtClean="0">
                <a:solidFill>
                  <a:schemeClr val="accent5">
                    <a:lumMod val="50000"/>
                  </a:schemeClr>
                </a:solidFill>
              </a:rPr>
              <a:t>Images Courtesy: Ramsey Washington Metro Watershed District</a:t>
            </a:r>
            <a:endParaRPr lang="en-US" sz="600" i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99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 (16x9)">
  <a:themeElements>
    <a:clrScheme name="SAFL-UMN Custom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A0D17"/>
      </a:accent1>
      <a:accent2>
        <a:srgbClr val="FFCC33"/>
      </a:accent2>
      <a:accent3>
        <a:srgbClr val="4E8F00"/>
      </a:accent3>
      <a:accent4>
        <a:srgbClr val="FF9200"/>
      </a:accent4>
      <a:accent5>
        <a:srgbClr val="7980FF"/>
      </a:accent5>
      <a:accent6>
        <a:srgbClr val="2D2D8A"/>
      </a:accent6>
      <a:hlink>
        <a:srgbClr val="0096FF"/>
      </a:hlink>
      <a:folHlink>
        <a:srgbClr val="9437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heme (16x9)" id="{B4AD99CB-C559-8F4E-A622-4537D68EC797}" vid="{FE612772-BEC7-B34E-82A3-15FAFAB8CF6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391</TotalTime>
  <Words>918</Words>
  <Application>Microsoft Office PowerPoint</Application>
  <PresentationFormat>On-screen Show (16:9)</PresentationFormat>
  <Paragraphs>134</Paragraphs>
  <Slides>24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ＭＳ Ｐゴシック</vt:lpstr>
      <vt:lpstr>Arial</vt:lpstr>
      <vt:lpstr>Arial Black</vt:lpstr>
      <vt:lpstr>Calibri</vt:lpstr>
      <vt:lpstr>Wingdings</vt:lpstr>
      <vt:lpstr>Theme (16x9)</vt:lpstr>
      <vt:lpstr>PowerPoint Presentation</vt:lpstr>
      <vt:lpstr>Acknowledgements</vt:lpstr>
      <vt:lpstr>Bioretention: Bioinfiltration vs. Biofiltration</vt:lpstr>
      <vt:lpstr>Vegetative Processes</vt:lpstr>
      <vt:lpstr>Biological: Compost and Petroleum Hydrocarbons</vt:lpstr>
      <vt:lpstr>Chemical: Metals Sorption to Compost  (Expected Lifespan; Zinc at 10%)</vt:lpstr>
      <vt:lpstr>Phosphorus Leaching from Compost</vt:lpstr>
      <vt:lpstr>What can we do?</vt:lpstr>
      <vt:lpstr>Chemical: Alum Coagulation and Flocculation</vt:lpstr>
      <vt:lpstr>Phosphorus Sorption to Alum (WTR) Amendments in Rain Gardens</vt:lpstr>
      <vt:lpstr>Chemical: Commercial Sorbents</vt:lpstr>
      <vt:lpstr>Chemical: Phosphorus Sorption with Iron</vt:lpstr>
      <vt:lpstr>Experimental Results: Iron Enhanced Sand Filtration, SAFL </vt:lpstr>
      <vt:lpstr>MN (Iron Enhanced) Filter (5% Iron Filings, Maplewood, MN)</vt:lpstr>
      <vt:lpstr>MN Filter for Bioretention (Maplewood, MN)</vt:lpstr>
      <vt:lpstr>PowerPoint Presentation</vt:lpstr>
      <vt:lpstr>MN Filter Layered Bioretention/Rain Garden (Valparaiso, IN)</vt:lpstr>
      <vt:lpstr>Experimental Iron-Enhanced Rain Gardens (Valparaiso, IN)</vt:lpstr>
      <vt:lpstr>Results</vt:lpstr>
      <vt:lpstr>CAUTION: Not all Iron is Created Equal</vt:lpstr>
      <vt:lpstr>Dissolved Pollutants &amp; Biorention Practices</vt:lpstr>
      <vt:lpstr>Stormwater UPDATES Newsletter</vt:lpstr>
      <vt:lpstr>Summary/Conclusions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Andy Erickson</dc:creator>
  <cp:lastModifiedBy>Trojan, Mike (MPCA)</cp:lastModifiedBy>
  <cp:revision>54</cp:revision>
  <dcterms:created xsi:type="dcterms:W3CDTF">2018-01-08T22:47:09Z</dcterms:created>
  <dcterms:modified xsi:type="dcterms:W3CDTF">2018-01-09T14:26:54Z</dcterms:modified>
</cp:coreProperties>
</file>