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2" r:id="rId1"/>
  </p:sldMasterIdLst>
  <p:notesMasterIdLst>
    <p:notesMasterId r:id="rId47"/>
  </p:notesMasterIdLst>
  <p:handoutMasterIdLst>
    <p:handoutMasterId r:id="rId48"/>
  </p:handoutMasterIdLst>
  <p:sldIdLst>
    <p:sldId id="579" r:id="rId2"/>
    <p:sldId id="539" r:id="rId3"/>
    <p:sldId id="533" r:id="rId4"/>
    <p:sldId id="569" r:id="rId5"/>
    <p:sldId id="570" r:id="rId6"/>
    <p:sldId id="571" r:id="rId7"/>
    <p:sldId id="556" r:id="rId8"/>
    <p:sldId id="572" r:id="rId9"/>
    <p:sldId id="573" r:id="rId10"/>
    <p:sldId id="540" r:id="rId11"/>
    <p:sldId id="558" r:id="rId12"/>
    <p:sldId id="559" r:id="rId13"/>
    <p:sldId id="561" r:id="rId14"/>
    <p:sldId id="557" r:id="rId15"/>
    <p:sldId id="562" r:id="rId16"/>
    <p:sldId id="560" r:id="rId17"/>
    <p:sldId id="563" r:id="rId18"/>
    <p:sldId id="564" r:id="rId19"/>
    <p:sldId id="565" r:id="rId20"/>
    <p:sldId id="566" r:id="rId21"/>
    <p:sldId id="567" r:id="rId22"/>
    <p:sldId id="552" r:id="rId23"/>
    <p:sldId id="580" r:id="rId24"/>
    <p:sldId id="581" r:id="rId25"/>
    <p:sldId id="582" r:id="rId26"/>
    <p:sldId id="583" r:id="rId27"/>
    <p:sldId id="584" r:id="rId28"/>
    <p:sldId id="585" r:id="rId29"/>
    <p:sldId id="586" r:id="rId30"/>
    <p:sldId id="587" r:id="rId31"/>
    <p:sldId id="541" r:id="rId32"/>
    <p:sldId id="553" r:id="rId33"/>
    <p:sldId id="578" r:id="rId34"/>
    <p:sldId id="575" r:id="rId35"/>
    <p:sldId id="577" r:id="rId36"/>
    <p:sldId id="574" r:id="rId37"/>
    <p:sldId id="542" r:id="rId38"/>
    <p:sldId id="551" r:id="rId39"/>
    <p:sldId id="544" r:id="rId40"/>
    <p:sldId id="547" r:id="rId41"/>
    <p:sldId id="548" r:id="rId42"/>
    <p:sldId id="549" r:id="rId43"/>
    <p:sldId id="550" r:id="rId44"/>
    <p:sldId id="546" r:id="rId45"/>
    <p:sldId id="545" r:id="rId46"/>
  </p:sldIdLst>
  <p:sldSz cx="12192000" cy="6858000"/>
  <p:notesSz cx="7010400" cy="9296400"/>
  <p:embeddedFontLst>
    <p:embeddedFont>
      <p:font typeface="Bebas Neue Regular" panose="020B0604020202020204" charset="0"/>
      <p:regular r:id="rId49"/>
    </p:embeddedFont>
    <p:embeddedFont>
      <p:font typeface="Bebas Neue Bold" panose="020B0604020202020204" charset="0"/>
      <p:bold r:id="rId50"/>
    </p:embeddedFont>
    <p:embeddedFont>
      <p:font typeface="Bebas Neue Light" panose="020B0604020202020204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Bebas Neue Thin" panose="020B0604020202020204" charset="0"/>
      <p:regular r:id="rId56"/>
    </p:embeddedFont>
    <p:embeddedFont>
      <p:font typeface="Aktiv Grotesk Cd Light" panose="020B0604020202020204" charset="0"/>
      <p:regular r:id="rId57"/>
    </p:embeddedFont>
    <p:embeddedFont>
      <p:font typeface="Aktiv Grotesk" panose="020B0604020202020204" charset="0"/>
      <p:regular r:id="rId58"/>
    </p:embeddedFont>
    <p:embeddedFont>
      <p:font typeface="Aktiv Grotesk Cd Medium" panose="020B0604020202020204" charset="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B93AE57-0901-4DC6-B686-C650B2F5D7AF}">
          <p14:sldIdLst>
            <p14:sldId id="579"/>
            <p14:sldId id="539"/>
            <p14:sldId id="533"/>
            <p14:sldId id="569"/>
            <p14:sldId id="570"/>
            <p14:sldId id="571"/>
            <p14:sldId id="556"/>
            <p14:sldId id="572"/>
            <p14:sldId id="573"/>
            <p14:sldId id="540"/>
            <p14:sldId id="558"/>
            <p14:sldId id="559"/>
            <p14:sldId id="561"/>
            <p14:sldId id="557"/>
            <p14:sldId id="562"/>
            <p14:sldId id="560"/>
            <p14:sldId id="563"/>
            <p14:sldId id="564"/>
            <p14:sldId id="565"/>
            <p14:sldId id="566"/>
            <p14:sldId id="567"/>
            <p14:sldId id="552"/>
            <p14:sldId id="580"/>
            <p14:sldId id="581"/>
            <p14:sldId id="582"/>
            <p14:sldId id="583"/>
            <p14:sldId id="584"/>
            <p14:sldId id="585"/>
            <p14:sldId id="586"/>
            <p14:sldId id="587"/>
            <p14:sldId id="541"/>
            <p14:sldId id="553"/>
            <p14:sldId id="578"/>
            <p14:sldId id="575"/>
            <p14:sldId id="577"/>
            <p14:sldId id="574"/>
            <p14:sldId id="542"/>
            <p14:sldId id="551"/>
            <p14:sldId id="544"/>
            <p14:sldId id="547"/>
            <p14:sldId id="548"/>
            <p14:sldId id="549"/>
            <p14:sldId id="550"/>
            <p14:sldId id="546"/>
            <p14:sldId id="54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8A58"/>
    <a:srgbClr val="DEEBE1"/>
    <a:srgbClr val="003975"/>
    <a:srgbClr val="3E92C6"/>
    <a:srgbClr val="4A4D50"/>
    <a:srgbClr val="484B4E"/>
    <a:srgbClr val="4C4F52"/>
    <a:srgbClr val="535659"/>
    <a:srgbClr val="000000"/>
    <a:srgbClr val="5E6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5956" autoAdjust="0"/>
  </p:normalViewPr>
  <p:slideViewPr>
    <p:cSldViewPr snapToGrid="0">
      <p:cViewPr varScale="1">
        <p:scale>
          <a:sx n="99" d="100"/>
          <a:sy n="99" d="100"/>
        </p:scale>
        <p:origin x="85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6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670515-3C1F-4720-8539-7D66FC2DA8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5" tIns="46583" rIns="93165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3B7F9-19CF-4608-B268-DE15054A83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5" tIns="46583" rIns="93165" bIns="46583" rtlCol="0"/>
          <a:lstStyle>
            <a:lvl1pPr algn="r">
              <a:defRPr sz="1200"/>
            </a:lvl1pPr>
          </a:lstStyle>
          <a:p>
            <a:fld id="{750CB372-412D-4A71-9A98-A553AB897581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E49CD9-0FA0-41F4-998F-257355A002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5" tIns="46583" rIns="93165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5F1B0-CF15-47F2-A014-6C63061479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5" tIns="46583" rIns="93165" bIns="46583" rtlCol="0" anchor="b"/>
          <a:lstStyle>
            <a:lvl1pPr algn="r">
              <a:defRPr sz="1200"/>
            </a:lvl1pPr>
          </a:lstStyle>
          <a:p>
            <a:fld id="{0A77124D-11A7-4B97-9F3D-5F43D1204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13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5" tIns="46583" rIns="93165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5" tIns="46583" rIns="93165" bIns="46583" rtlCol="0"/>
          <a:lstStyle>
            <a:lvl1pPr algn="r">
              <a:defRPr sz="1200"/>
            </a:lvl1pPr>
          </a:lstStyle>
          <a:p>
            <a:fld id="{3F06FF90-D621-4D60-9558-4D6A27378813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5" tIns="46583" rIns="93165" bIns="465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5" tIns="46583" rIns="93165" bIns="4658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5" tIns="46583" rIns="93165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5" tIns="46583" rIns="93165" bIns="46583" rtlCol="0" anchor="b"/>
          <a:lstStyle>
            <a:lvl1pPr algn="r">
              <a:defRPr sz="1200"/>
            </a:lvl1pPr>
          </a:lstStyle>
          <a:p>
            <a:fld id="{9A6D9B88-76E6-4A2A-9E94-E56EEBAD1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87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D9B88-76E6-4A2A-9E94-E56EEBAD18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48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D9B88-76E6-4A2A-9E94-E56EEBAD18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61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D9B88-76E6-4A2A-9E94-E56EEBAD180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23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D9B88-76E6-4A2A-9E94-E56EEBAD180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60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D9B88-76E6-4A2A-9E94-E56EEBAD180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85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D9B88-76E6-4A2A-9E94-E56EEBAD180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63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D9B88-76E6-4A2A-9E94-E56EEBAD180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42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D9B88-76E6-4A2A-9E94-E56EEBAD180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58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D9B88-76E6-4A2A-9E94-E56EEBAD180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89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r="40195"/>
          <a:stretch/>
        </p:blipFill>
        <p:spPr>
          <a:xfrm>
            <a:off x="0" y="-19050"/>
            <a:ext cx="12192000" cy="6981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3910162"/>
            <a:ext cx="1226760" cy="2338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76200" y="0"/>
            <a:ext cx="12268200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2362201" y="4343400"/>
            <a:ext cx="9905999" cy="26091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0" y="4217552"/>
            <a:ext cx="5556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/>
          <a:srcRect r="40195"/>
          <a:stretch/>
        </p:blipFill>
        <p:spPr>
          <a:xfrm>
            <a:off x="2049595" y="1019486"/>
            <a:ext cx="1760405" cy="100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" y="1375569"/>
            <a:ext cx="10356850" cy="1795462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062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-Black Top-Warm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0EA10B-8515-488B-96F1-F307A55915DE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1B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EE83F6-231F-43F9-9E26-BB4E5DFFA2DE}"/>
              </a:ext>
            </a:extLst>
          </p:cNvPr>
          <p:cNvCxnSpPr/>
          <p:nvPr userDrawn="1"/>
        </p:nvCxnSpPr>
        <p:spPr>
          <a:xfrm>
            <a:off x="-101600" y="1998133"/>
            <a:ext cx="8782756" cy="5373511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5DBC04-28D3-4562-A3EF-E5C5D6DB00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354667" y="1427584"/>
            <a:ext cx="11074401" cy="5580109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3056EA-E13F-4068-95A2-E158E13A5214}"/>
              </a:ext>
            </a:extLst>
          </p:cNvPr>
          <p:cNvCxnSpPr>
            <a:cxnSpLocks/>
          </p:cNvCxnSpPr>
          <p:nvPr userDrawn="1"/>
        </p:nvCxnSpPr>
        <p:spPr>
          <a:xfrm>
            <a:off x="10814756" y="-358423"/>
            <a:ext cx="112890" cy="7574845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465" y="217908"/>
            <a:ext cx="9448800" cy="114300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/>
                </a:solidFill>
                <a:latin typeface="Bebas Neue Ligh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2465" y="1712167"/>
            <a:ext cx="8601075" cy="5001903"/>
          </a:xfrm>
        </p:spPr>
        <p:txBody>
          <a:bodyPr/>
          <a:lstStyle>
            <a:lvl1pPr>
              <a:defRPr b="0" baseline="0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  <a:lvl2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2pPr>
            <a:lvl3pPr marL="1143000" indent="-228600">
              <a:buClr>
                <a:schemeClr val="accent1"/>
              </a:buClr>
              <a:buFont typeface="Aktiv Grotesk Cd Medium" panose="020B0606020203020204" pitchFamily="34" charset="0"/>
              <a:buChar char="»"/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4pPr>
            <a:lvl5pPr marL="2057400" indent="-228600">
              <a:buClr>
                <a:schemeClr val="accent1"/>
              </a:buClr>
              <a:buFont typeface="Aktiv Grotesk Cd Medium" panose="020B0606020203020204" pitchFamily="34" charset="0"/>
              <a:buChar char="–"/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05925" y="6559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6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-Black Top-Warm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0EA10B-8515-488B-96F1-F307A55915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EE83F6-231F-43F9-9E26-BB4E5DFFA2DE}"/>
              </a:ext>
            </a:extLst>
          </p:cNvPr>
          <p:cNvCxnSpPr/>
          <p:nvPr userDrawn="1"/>
        </p:nvCxnSpPr>
        <p:spPr>
          <a:xfrm>
            <a:off x="-101600" y="1998133"/>
            <a:ext cx="8782756" cy="5373511"/>
          </a:xfrm>
          <a:prstGeom prst="line">
            <a:avLst/>
          </a:prstGeom>
          <a:ln w="3175">
            <a:solidFill>
              <a:schemeClr val="tx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5DBC04-28D3-4562-A3EF-E5C5D6DB00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354667" y="1427584"/>
            <a:ext cx="11074401" cy="5580109"/>
          </a:xfrm>
          <a:prstGeom prst="line">
            <a:avLst/>
          </a:prstGeom>
          <a:ln w="3175">
            <a:solidFill>
              <a:schemeClr val="tx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3056EA-E13F-4068-95A2-E158E13A5214}"/>
              </a:ext>
            </a:extLst>
          </p:cNvPr>
          <p:cNvCxnSpPr>
            <a:cxnSpLocks/>
          </p:cNvCxnSpPr>
          <p:nvPr userDrawn="1"/>
        </p:nvCxnSpPr>
        <p:spPr>
          <a:xfrm>
            <a:off x="11083042" y="-1173367"/>
            <a:ext cx="112890" cy="7574845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465" y="217908"/>
            <a:ext cx="9448800" cy="114300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accent3"/>
                </a:solidFill>
                <a:latin typeface="Bebas Neue Ligh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2465" y="1712167"/>
            <a:ext cx="8601075" cy="5001903"/>
          </a:xfrm>
        </p:spPr>
        <p:txBody>
          <a:bodyPr/>
          <a:lstStyle>
            <a:lvl1pPr>
              <a:defRPr b="0" baseline="0">
                <a:solidFill>
                  <a:schemeClr val="bg2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  <a:lvl2pPr>
              <a:defRPr>
                <a:solidFill>
                  <a:schemeClr val="bg2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2pPr>
            <a:lvl3pPr marL="1143000" indent="-228600">
              <a:buClr>
                <a:schemeClr val="accent1"/>
              </a:buClr>
              <a:buFont typeface="Aktiv Grotesk Cd Medium" panose="020B0606020203020204" pitchFamily="34" charset="0"/>
              <a:buChar char="»"/>
              <a:defRPr>
                <a:solidFill>
                  <a:schemeClr val="bg2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bg2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4pPr>
            <a:lvl5pPr marL="2057400" indent="-228600">
              <a:buClr>
                <a:schemeClr val="accent1"/>
              </a:buClr>
              <a:buFont typeface="Aktiv Grotesk Cd Medium" panose="020B0606020203020204" pitchFamily="34" charset="0"/>
              <a:buChar char="–"/>
              <a:defRPr>
                <a:solidFill>
                  <a:schemeClr val="bg2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05925" y="6559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8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03237"/>
            <a:ext cx="94487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825625"/>
            <a:ext cx="9448799" cy="4351338"/>
          </a:xfrm>
        </p:spPr>
        <p:txBody>
          <a:bodyPr/>
          <a:lstStyle>
            <a:lvl2pPr>
              <a:lnSpc>
                <a:spcPct val="100000"/>
              </a:lnSpc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accent1"/>
              </a:buClr>
              <a:buFont typeface="Bebas Neue Regular" panose="00000500000000000000" pitchFamily="2" charset="0"/>
              <a:buChar char="»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4pPr>
            <a:lvl5pPr marL="2057400" indent="-228600">
              <a:lnSpc>
                <a:spcPct val="100000"/>
              </a:lnSpc>
              <a:buClr>
                <a:schemeClr val="accent1"/>
              </a:buClr>
              <a:buFont typeface="Aktiv Grotesk Cd Medium" panose="020B0606020203020204" pitchFamily="34" charset="0"/>
              <a:buChar char="–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8688" y="-37306"/>
            <a:ext cx="422312" cy="365125"/>
          </a:xfrm>
        </p:spPr>
        <p:txBody>
          <a:bodyPr/>
          <a:lstStyle>
            <a:lvl1pPr>
              <a:defRPr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</a:lstStyle>
          <a:p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rot="5400000">
            <a:off x="673141" y="139436"/>
            <a:ext cx="279400" cy="211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rot="16200000" flipH="1">
            <a:off x="-645284" y="2794793"/>
            <a:ext cx="2914120" cy="1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rot="5400000">
            <a:off x="673133" y="6717242"/>
            <a:ext cx="279400" cy="211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rot="5400000">
            <a:off x="11250047" y="139436"/>
            <a:ext cx="279400" cy="211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38668" y="2108201"/>
            <a:ext cx="678433" cy="134965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" y="3843868"/>
            <a:ext cx="1444977" cy="296333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38" y="392575"/>
            <a:ext cx="772962" cy="904445"/>
          </a:xfrm>
          <a:prstGeom prst="rect">
            <a:avLst/>
          </a:prstGeom>
        </p:spPr>
      </p:pic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5419" y="6504486"/>
            <a:ext cx="4114800" cy="365125"/>
          </a:xfrm>
        </p:spPr>
        <p:txBody>
          <a:bodyPr/>
          <a:lstStyle/>
          <a:p>
            <a:pPr algn="l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</p:spTree>
    <p:extLst>
      <p:ext uri="{BB962C8B-B14F-4D97-AF65-F5344CB8AC3E}">
        <p14:creationId xmlns:p14="http://schemas.microsoft.com/office/powerpoint/2010/main" val="131758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03237"/>
            <a:ext cx="94487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825625"/>
            <a:ext cx="9448799" cy="4351338"/>
          </a:xfrm>
        </p:spPr>
        <p:txBody>
          <a:bodyPr/>
          <a:lstStyle>
            <a:lvl1pPr>
              <a:defRPr sz="2800"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rot="5400000">
            <a:off x="673141" y="139436"/>
            <a:ext cx="279400" cy="211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rot="16200000" flipH="1">
            <a:off x="-645284" y="2794793"/>
            <a:ext cx="2914120" cy="1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rot="5400000">
            <a:off x="673133" y="6717242"/>
            <a:ext cx="279400" cy="211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rot="5400000">
            <a:off x="11250047" y="139436"/>
            <a:ext cx="279400" cy="211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38668" y="2108201"/>
            <a:ext cx="678433" cy="134965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" y="3843868"/>
            <a:ext cx="1444977" cy="296333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38" y="392575"/>
            <a:ext cx="772962" cy="904445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0"/>
            <a:ext cx="5334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5419" y="6504486"/>
            <a:ext cx="4114800" cy="365125"/>
          </a:xfrm>
        </p:spPr>
        <p:txBody>
          <a:bodyPr/>
          <a:lstStyle/>
          <a:p>
            <a:pPr algn="l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</p:spTree>
    <p:extLst>
      <p:ext uri="{BB962C8B-B14F-4D97-AF65-F5344CB8AC3E}">
        <p14:creationId xmlns:p14="http://schemas.microsoft.com/office/powerpoint/2010/main" val="429015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paragraph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03237"/>
            <a:ext cx="94487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05001" y="2362199"/>
            <a:ext cx="7315200" cy="38147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b="0" baseline="0"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styles- for text in paragraph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rot="5400000">
            <a:off x="673141" y="139436"/>
            <a:ext cx="279400" cy="211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rot="16200000" flipH="1">
            <a:off x="-645284" y="2794793"/>
            <a:ext cx="2914120" cy="1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rot="5400000">
            <a:off x="673133" y="6717242"/>
            <a:ext cx="279400" cy="211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rot="5400000">
            <a:off x="11250047" y="139436"/>
            <a:ext cx="279400" cy="211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38668" y="2108201"/>
            <a:ext cx="678433" cy="134965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" y="3843868"/>
            <a:ext cx="1444977" cy="296333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38" y="392575"/>
            <a:ext cx="772962" cy="904445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0"/>
            <a:ext cx="5334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5419" y="6504486"/>
            <a:ext cx="4114800" cy="365125"/>
          </a:xfrm>
        </p:spPr>
        <p:txBody>
          <a:bodyPr/>
          <a:lstStyle/>
          <a:p>
            <a:pPr algn="l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</p:spTree>
    <p:extLst>
      <p:ext uri="{BB962C8B-B14F-4D97-AF65-F5344CB8AC3E}">
        <p14:creationId xmlns:p14="http://schemas.microsoft.com/office/powerpoint/2010/main" val="122257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153400" y="0"/>
            <a:ext cx="4038600" cy="686961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65125"/>
            <a:ext cx="5181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46000" y="533400"/>
            <a:ext cx="3417400" cy="1981200"/>
          </a:xfrm>
        </p:spPr>
        <p:txBody>
          <a:bodyPr/>
          <a:lstStyle>
            <a:lvl1pPr marL="0" indent="0">
              <a:buNone/>
              <a:defRPr sz="3600">
                <a:solidFill>
                  <a:schemeClr val="accent4"/>
                </a:solidFill>
              </a:defRPr>
            </a:lvl1pPr>
            <a:lvl2pPr marL="292100" indent="-228600"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845419" y="65044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rot="5400000">
            <a:off x="673133" y="6717242"/>
            <a:ext cx="279400" cy="211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rot="5400000">
            <a:off x="11250047" y="139436"/>
            <a:ext cx="279400" cy="211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506200" y="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rot="5400000">
            <a:off x="673141" y="139436"/>
            <a:ext cx="279400" cy="211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rot="16200000" flipH="1">
            <a:off x="-645284" y="2794793"/>
            <a:ext cx="2914120" cy="1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38668" y="2108201"/>
            <a:ext cx="678433" cy="134965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" y="3843868"/>
            <a:ext cx="1444977" cy="296333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38" y="392575"/>
            <a:ext cx="772962" cy="904445"/>
          </a:xfrm>
          <a:prstGeom prst="rect">
            <a:avLst/>
          </a:prstGeom>
        </p:spPr>
      </p:pic>
      <p:sp>
        <p:nvSpPr>
          <p:cNvPr id="17" name="Content Placeholder 3"/>
          <p:cNvSpPr>
            <a:spLocks noGrp="1"/>
          </p:cNvSpPr>
          <p:nvPr>
            <p:ph sz="half" idx="10"/>
          </p:nvPr>
        </p:nvSpPr>
        <p:spPr>
          <a:xfrm>
            <a:off x="8546000" y="3981949"/>
            <a:ext cx="3417400" cy="1981200"/>
          </a:xfrm>
        </p:spPr>
        <p:txBody>
          <a:bodyPr/>
          <a:lstStyle>
            <a:lvl1pPr marL="0" indent="0">
              <a:buNone/>
              <a:defRPr sz="4000" b="0">
                <a:solidFill>
                  <a:schemeClr val="accent4"/>
                </a:solidFill>
                <a:latin typeface="Bebas Neue Regular" panose="00000500000000000000" pitchFamily="2" charset="0"/>
              </a:defRPr>
            </a:lvl1pPr>
            <a:lvl2pPr marL="228600" indent="-228600"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5649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Black Top-Warm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t="22222" r="3614" b="58105"/>
          <a:stretch/>
        </p:blipFill>
        <p:spPr>
          <a:xfrm flipH="1">
            <a:off x="-1" y="6620827"/>
            <a:ext cx="12191998" cy="237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9029"/>
            <a:ext cx="12191999" cy="1162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"/>
            <a:ext cx="94488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0524" y="1306534"/>
            <a:ext cx="8601075" cy="500190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  <a:latin typeface="Bebas Neue Bold" panose="020B0606020202050201" pitchFamily="34" charset="0"/>
              </a:defRPr>
            </a:lvl1pPr>
            <a:lvl2pPr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2pPr>
            <a:lvl3pPr marL="1143000" indent="-228600">
              <a:buClr>
                <a:schemeClr val="accent1"/>
              </a:buClr>
              <a:buFont typeface="Aktiv Grotesk Cd Medium" panose="020B0606020203020204" pitchFamily="34" charset="0"/>
              <a:buChar char="»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3pPr>
            <a:lvl4pPr>
              <a:buClr>
                <a:schemeClr val="accent1"/>
              </a:buClr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4pPr>
            <a:lvl5pPr marL="2057400" indent="-228600">
              <a:buClr>
                <a:schemeClr val="accent1"/>
              </a:buClr>
              <a:buFont typeface="Aktiv Grotesk Cd Medium" panose="020B0606020203020204" pitchFamily="34" charset="0"/>
              <a:buChar char="–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214648"/>
            <a:ext cx="611468" cy="7154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05925" y="6559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55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Black Top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t="22222" r="3614" b="58105"/>
          <a:stretch/>
        </p:blipFill>
        <p:spPr>
          <a:xfrm flipH="1">
            <a:off x="-1" y="6620827"/>
            <a:ext cx="12191998" cy="237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9029"/>
            <a:ext cx="12191999" cy="1162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91282"/>
            <a:ext cx="94488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0524" y="1306534"/>
            <a:ext cx="8601075" cy="500190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  <a:latin typeface="Bebas Neue Bold" panose="020B0606020202050201" pitchFamily="34" charset="0"/>
              </a:defRPr>
            </a:lvl1pPr>
            <a:lvl2pPr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2pPr>
            <a:lvl3pPr marL="1143000" indent="-228600">
              <a:buClr>
                <a:schemeClr val="accent1"/>
              </a:buClr>
              <a:buFont typeface="Aktiv Grotesk Cd Medium" panose="020B0606020203020204" pitchFamily="34" charset="0"/>
              <a:buChar char="»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3pPr>
            <a:lvl4pPr>
              <a:buClr>
                <a:schemeClr val="accent1"/>
              </a:buClr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4pPr>
            <a:lvl5pPr marL="2057400" indent="-228600">
              <a:buClr>
                <a:schemeClr val="accent1"/>
              </a:buClr>
              <a:buFont typeface="Aktiv Grotesk Cd Medium" panose="020B0606020203020204" pitchFamily="34" charset="0"/>
              <a:buChar char="–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214648"/>
            <a:ext cx="611468" cy="7154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05925" y="6559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4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622" y="2514600"/>
            <a:ext cx="5486400" cy="3778249"/>
          </a:xfrm>
        </p:spPr>
        <p:txBody>
          <a:bodyPr/>
          <a:lstStyle>
            <a:lvl1pPr>
              <a:defRPr b="0"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95322" y="-19050"/>
            <a:ext cx="7543800" cy="1931213"/>
          </a:xfrm>
          <a:prstGeom prst="rect">
            <a:avLst/>
          </a:prstGeom>
        </p:spPr>
      </p:pic>
      <p:sp>
        <p:nvSpPr>
          <p:cNvPr id="10" name="Text Placeholder 6"/>
          <p:cNvSpPr txBox="1">
            <a:spLocks/>
          </p:cNvSpPr>
          <p:nvPr userDrawn="1"/>
        </p:nvSpPr>
        <p:spPr>
          <a:xfrm>
            <a:off x="0" y="-24104"/>
            <a:ext cx="8839200" cy="1915043"/>
          </a:xfrm>
          <a:custGeom>
            <a:avLst/>
            <a:gdLst>
              <a:gd name="connsiteX0" fmla="*/ 0 w 8839200"/>
              <a:gd name="connsiteY0" fmla="*/ 0 h 1915043"/>
              <a:gd name="connsiteX1" fmla="*/ 8839200 w 8839200"/>
              <a:gd name="connsiteY1" fmla="*/ 0 h 1915043"/>
              <a:gd name="connsiteX2" fmla="*/ 8839200 w 8839200"/>
              <a:gd name="connsiteY2" fmla="*/ 1915043 h 1915043"/>
              <a:gd name="connsiteX3" fmla="*/ 0 w 8839200"/>
              <a:gd name="connsiteY3" fmla="*/ 1915043 h 1915043"/>
              <a:gd name="connsiteX4" fmla="*/ 0 w 8839200"/>
              <a:gd name="connsiteY4" fmla="*/ 0 h 1915043"/>
              <a:gd name="connsiteX0" fmla="*/ 0 w 8839200"/>
              <a:gd name="connsiteY0" fmla="*/ 0 h 1915043"/>
              <a:gd name="connsiteX1" fmla="*/ 8839200 w 8839200"/>
              <a:gd name="connsiteY1" fmla="*/ 0 h 1915043"/>
              <a:gd name="connsiteX2" fmla="*/ 8824686 w 8839200"/>
              <a:gd name="connsiteY2" fmla="*/ 24104 h 1915043"/>
              <a:gd name="connsiteX3" fmla="*/ 8839200 w 8839200"/>
              <a:gd name="connsiteY3" fmla="*/ 1915043 h 1915043"/>
              <a:gd name="connsiteX4" fmla="*/ 0 w 8839200"/>
              <a:gd name="connsiteY4" fmla="*/ 1915043 h 1915043"/>
              <a:gd name="connsiteX5" fmla="*/ 0 w 8839200"/>
              <a:gd name="connsiteY5" fmla="*/ 0 h 1915043"/>
              <a:gd name="connsiteX0" fmla="*/ 0 w 8839200"/>
              <a:gd name="connsiteY0" fmla="*/ 0 h 1915043"/>
              <a:gd name="connsiteX1" fmla="*/ 8839200 w 8839200"/>
              <a:gd name="connsiteY1" fmla="*/ 0 h 1915043"/>
              <a:gd name="connsiteX2" fmla="*/ 7474857 w 8839200"/>
              <a:gd name="connsiteY2" fmla="*/ 1301361 h 1915043"/>
              <a:gd name="connsiteX3" fmla="*/ 8839200 w 8839200"/>
              <a:gd name="connsiteY3" fmla="*/ 1915043 h 1915043"/>
              <a:gd name="connsiteX4" fmla="*/ 0 w 8839200"/>
              <a:gd name="connsiteY4" fmla="*/ 1915043 h 1915043"/>
              <a:gd name="connsiteX5" fmla="*/ 0 w 8839200"/>
              <a:gd name="connsiteY5" fmla="*/ 0 h 191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39200" h="1915043">
                <a:moveTo>
                  <a:pt x="0" y="0"/>
                </a:moveTo>
                <a:lnTo>
                  <a:pt x="8839200" y="0"/>
                </a:lnTo>
                <a:lnTo>
                  <a:pt x="7474857" y="1301361"/>
                </a:lnTo>
                <a:lnTo>
                  <a:pt x="8839200" y="1915043"/>
                </a:lnTo>
                <a:lnTo>
                  <a:pt x="0" y="191504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lIns="45720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None/>
              <a:defRPr sz="2800" b="1" kern="1200" baseline="0">
                <a:solidFill>
                  <a:schemeClr val="tx1"/>
                </a:solidFill>
                <a:latin typeface="Bebas Neue Regular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Bebas Neue Regular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Bebas Neue Regular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Bebas Neue Regular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Bebas Neue 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BF5B">
                  <a:lumMod val="75000"/>
                </a:srgbClr>
              </a:buClr>
            </a:pPr>
            <a:endParaRPr lang="en-US" sz="4800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>
            <a:stCxn id="10" idx="3"/>
          </p:cNvCxnSpPr>
          <p:nvPr userDrawn="1"/>
        </p:nvCxnSpPr>
        <p:spPr>
          <a:xfrm flipH="1" flipV="1">
            <a:off x="4572000" y="-24104"/>
            <a:ext cx="4267200" cy="1915043"/>
          </a:xfrm>
          <a:prstGeom prst="line">
            <a:avLst/>
          </a:prstGeom>
          <a:ln w="3175">
            <a:solidFill>
              <a:schemeClr val="tx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6700022" y="-159657"/>
            <a:ext cx="2255292" cy="2169941"/>
          </a:xfrm>
          <a:prstGeom prst="line">
            <a:avLst/>
          </a:prstGeom>
          <a:ln w="3175">
            <a:solidFill>
              <a:schemeClr val="tx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1860044"/>
            <a:ext cx="12573000" cy="410590"/>
          </a:xfrm>
          <a:solidFill>
            <a:schemeClr val="accent1"/>
          </a:solidFill>
        </p:spPr>
        <p:txBody>
          <a:bodyPr lIns="457200" anchor="ctr">
            <a:normAutofit/>
          </a:bodyPr>
          <a:lstStyle>
            <a:lvl1pPr marL="0" indent="0">
              <a:buNone/>
              <a:defRPr b="0">
                <a:solidFill>
                  <a:schemeClr val="tx1"/>
                </a:solidFill>
                <a:latin typeface="Bebas Neue Bold" panose="020B0606020202050201" pitchFamily="34" charset="0"/>
              </a:defRPr>
            </a:lvl1pPr>
          </a:lstStyle>
          <a:p>
            <a:endParaRPr lang="en-US" sz="2000">
              <a:latin typeface="Bebas Neue Bold" panose="020B0606020202050201" pitchFamily="34" charset="0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1201400" y="2936747"/>
            <a:ext cx="772962" cy="3921253"/>
            <a:chOff x="11125200" y="2936747"/>
            <a:chExt cx="772962" cy="392125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5200" y="5572555"/>
              <a:ext cx="772962" cy="904445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 flipH="1">
              <a:off x="11566147" y="2936747"/>
              <a:ext cx="1" cy="2503302"/>
            </a:xfrm>
            <a:prstGeom prst="line">
              <a:avLst/>
            </a:prstGeom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1209500" y="4662713"/>
              <a:ext cx="678433" cy="134965"/>
            </a:xfrm>
            <a:prstGeom prst="line">
              <a:avLst/>
            </a:prstGeom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1395582" y="3356104"/>
              <a:ext cx="366431" cy="72896"/>
            </a:xfrm>
            <a:prstGeom prst="line">
              <a:avLst/>
            </a:prstGeom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11373040" y="6717241"/>
              <a:ext cx="279400" cy="2117"/>
            </a:xfrm>
            <a:prstGeom prst="line">
              <a:avLst/>
            </a:prstGeom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22" y="228601"/>
            <a:ext cx="10515600" cy="15121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7022" y="6555740"/>
            <a:ext cx="422312" cy="365125"/>
          </a:xfrm>
        </p:spPr>
        <p:txBody>
          <a:bodyPr/>
          <a:lstStyle/>
          <a:p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 rot="5400000">
            <a:off x="338381" y="6732482"/>
            <a:ext cx="279400" cy="211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7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621" y="2514600"/>
            <a:ext cx="9142321" cy="3778249"/>
          </a:xfrm>
        </p:spPr>
        <p:txBody>
          <a:bodyPr/>
          <a:lstStyle>
            <a:lvl1pPr>
              <a:defRPr b="0"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95322" y="-19050"/>
            <a:ext cx="7543800" cy="1931213"/>
          </a:xfrm>
          <a:prstGeom prst="rect">
            <a:avLst/>
          </a:prstGeom>
        </p:spPr>
      </p:pic>
      <p:sp>
        <p:nvSpPr>
          <p:cNvPr id="10" name="Text Placeholder 6"/>
          <p:cNvSpPr txBox="1">
            <a:spLocks/>
          </p:cNvSpPr>
          <p:nvPr userDrawn="1"/>
        </p:nvSpPr>
        <p:spPr>
          <a:xfrm>
            <a:off x="0" y="-24104"/>
            <a:ext cx="8839200" cy="1915043"/>
          </a:xfrm>
          <a:custGeom>
            <a:avLst/>
            <a:gdLst>
              <a:gd name="connsiteX0" fmla="*/ 0 w 8839200"/>
              <a:gd name="connsiteY0" fmla="*/ 0 h 1915043"/>
              <a:gd name="connsiteX1" fmla="*/ 8839200 w 8839200"/>
              <a:gd name="connsiteY1" fmla="*/ 0 h 1915043"/>
              <a:gd name="connsiteX2" fmla="*/ 8839200 w 8839200"/>
              <a:gd name="connsiteY2" fmla="*/ 1915043 h 1915043"/>
              <a:gd name="connsiteX3" fmla="*/ 0 w 8839200"/>
              <a:gd name="connsiteY3" fmla="*/ 1915043 h 1915043"/>
              <a:gd name="connsiteX4" fmla="*/ 0 w 8839200"/>
              <a:gd name="connsiteY4" fmla="*/ 0 h 1915043"/>
              <a:gd name="connsiteX0" fmla="*/ 0 w 8839200"/>
              <a:gd name="connsiteY0" fmla="*/ 0 h 1915043"/>
              <a:gd name="connsiteX1" fmla="*/ 8839200 w 8839200"/>
              <a:gd name="connsiteY1" fmla="*/ 0 h 1915043"/>
              <a:gd name="connsiteX2" fmla="*/ 8824686 w 8839200"/>
              <a:gd name="connsiteY2" fmla="*/ 24104 h 1915043"/>
              <a:gd name="connsiteX3" fmla="*/ 8839200 w 8839200"/>
              <a:gd name="connsiteY3" fmla="*/ 1915043 h 1915043"/>
              <a:gd name="connsiteX4" fmla="*/ 0 w 8839200"/>
              <a:gd name="connsiteY4" fmla="*/ 1915043 h 1915043"/>
              <a:gd name="connsiteX5" fmla="*/ 0 w 8839200"/>
              <a:gd name="connsiteY5" fmla="*/ 0 h 1915043"/>
              <a:gd name="connsiteX0" fmla="*/ 0 w 8839200"/>
              <a:gd name="connsiteY0" fmla="*/ 0 h 1915043"/>
              <a:gd name="connsiteX1" fmla="*/ 8839200 w 8839200"/>
              <a:gd name="connsiteY1" fmla="*/ 0 h 1915043"/>
              <a:gd name="connsiteX2" fmla="*/ 7474857 w 8839200"/>
              <a:gd name="connsiteY2" fmla="*/ 1301361 h 1915043"/>
              <a:gd name="connsiteX3" fmla="*/ 8839200 w 8839200"/>
              <a:gd name="connsiteY3" fmla="*/ 1915043 h 1915043"/>
              <a:gd name="connsiteX4" fmla="*/ 0 w 8839200"/>
              <a:gd name="connsiteY4" fmla="*/ 1915043 h 1915043"/>
              <a:gd name="connsiteX5" fmla="*/ 0 w 8839200"/>
              <a:gd name="connsiteY5" fmla="*/ 0 h 191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39200" h="1915043">
                <a:moveTo>
                  <a:pt x="0" y="0"/>
                </a:moveTo>
                <a:lnTo>
                  <a:pt x="8839200" y="0"/>
                </a:lnTo>
                <a:lnTo>
                  <a:pt x="7474857" y="1301361"/>
                </a:lnTo>
                <a:lnTo>
                  <a:pt x="8839200" y="1915043"/>
                </a:lnTo>
                <a:lnTo>
                  <a:pt x="0" y="191504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45720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None/>
              <a:defRPr sz="2800" b="1" kern="1200" baseline="0">
                <a:solidFill>
                  <a:schemeClr val="tx1"/>
                </a:solidFill>
                <a:latin typeface="Bebas Neue Regular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Bebas Neue Regular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Bebas Neue Regular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Bebas Neue Regular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Bebas Neue 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BF5B">
                  <a:lumMod val="75000"/>
                </a:srgbClr>
              </a:buClr>
            </a:pPr>
            <a:endParaRPr lang="en-US" sz="4800" dirty="0">
              <a:solidFill>
                <a:schemeClr val="accent2"/>
              </a:solidFill>
            </a:endParaRPr>
          </a:p>
        </p:txBody>
      </p:sp>
      <p:cxnSp>
        <p:nvCxnSpPr>
          <p:cNvPr id="11" name="Straight Connector 10"/>
          <p:cNvCxnSpPr>
            <a:stCxn id="10" idx="3"/>
          </p:cNvCxnSpPr>
          <p:nvPr userDrawn="1"/>
        </p:nvCxnSpPr>
        <p:spPr>
          <a:xfrm flipH="1" flipV="1">
            <a:off x="4572000" y="-24104"/>
            <a:ext cx="4267200" cy="1915043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6700022" y="-232229"/>
            <a:ext cx="2327864" cy="2242513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1860044"/>
            <a:ext cx="12573000" cy="410590"/>
          </a:xfrm>
          <a:solidFill>
            <a:schemeClr val="accent1"/>
          </a:solidFill>
        </p:spPr>
        <p:txBody>
          <a:bodyPr lIns="457200" anchor="ctr">
            <a:normAutofit/>
          </a:bodyPr>
          <a:lstStyle>
            <a:lvl1pPr marL="0" indent="0">
              <a:buNone/>
              <a:defRPr b="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endParaRPr lang="en-US" sz="2000">
              <a:latin typeface="Bebas Neue Bold" panose="020B0606020202050201" pitchFamily="34" charset="0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1201400" y="2936747"/>
            <a:ext cx="772962" cy="3921253"/>
            <a:chOff x="11125200" y="2936747"/>
            <a:chExt cx="772962" cy="392125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5200" y="5572555"/>
              <a:ext cx="772962" cy="904445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 flipH="1">
              <a:off x="11566147" y="2936747"/>
              <a:ext cx="1" cy="2503302"/>
            </a:xfrm>
            <a:prstGeom prst="line">
              <a:avLst/>
            </a:prstGeom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1209500" y="4662713"/>
              <a:ext cx="678433" cy="134965"/>
            </a:xfrm>
            <a:prstGeom prst="line">
              <a:avLst/>
            </a:prstGeom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1395582" y="3356104"/>
              <a:ext cx="366431" cy="72896"/>
            </a:xfrm>
            <a:prstGeom prst="line">
              <a:avLst/>
            </a:prstGeom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11373040" y="6717241"/>
              <a:ext cx="279400" cy="2117"/>
            </a:xfrm>
            <a:prstGeom prst="line">
              <a:avLst/>
            </a:prstGeom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22" y="228601"/>
            <a:ext cx="10515600" cy="15121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7022" y="6555740"/>
            <a:ext cx="422312" cy="365125"/>
          </a:xfrm>
        </p:spPr>
        <p:txBody>
          <a:bodyPr/>
          <a:lstStyle/>
          <a:p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 rot="5400000">
            <a:off x="338381" y="6732482"/>
            <a:ext cx="279400" cy="211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970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9AAEA8-6171-4797-B71C-ACF76F357950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1B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0" y="4217552"/>
            <a:ext cx="5556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8260" y="1218854"/>
            <a:ext cx="8865349" cy="2210145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FF85A3E-7EEE-4169-997D-1A1F90BE0AB2}"/>
              </a:ext>
            </a:extLst>
          </p:cNvPr>
          <p:cNvCxnSpPr/>
          <p:nvPr userDrawn="1"/>
        </p:nvCxnSpPr>
        <p:spPr>
          <a:xfrm>
            <a:off x="-101600" y="1998133"/>
            <a:ext cx="8782756" cy="5373511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B83982-3E9B-4889-BE01-8410FA7C5AAE}"/>
              </a:ext>
            </a:extLst>
          </p:cNvPr>
          <p:cNvCxnSpPr>
            <a:cxnSpLocks/>
          </p:cNvCxnSpPr>
          <p:nvPr userDrawn="1"/>
        </p:nvCxnSpPr>
        <p:spPr>
          <a:xfrm flipH="1">
            <a:off x="1354667" y="1427584"/>
            <a:ext cx="11074401" cy="5580109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2F92374-33D9-4D3E-9D4E-A42D737942E3}"/>
              </a:ext>
            </a:extLst>
          </p:cNvPr>
          <p:cNvCxnSpPr>
            <a:cxnSpLocks/>
          </p:cNvCxnSpPr>
          <p:nvPr userDrawn="1"/>
        </p:nvCxnSpPr>
        <p:spPr>
          <a:xfrm>
            <a:off x="10814756" y="-358423"/>
            <a:ext cx="112890" cy="7574845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B951F28-1838-4AD1-912E-AC014D74A4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1" y="942392"/>
            <a:ext cx="1422560" cy="271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9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91200" y="1709738"/>
            <a:ext cx="555625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5791200" y="4589463"/>
            <a:ext cx="5556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362200" cy="365125"/>
          </a:xfrm>
        </p:spPr>
        <p:txBody>
          <a:bodyPr/>
          <a:lstStyle>
            <a:lvl1pPr algn="l">
              <a:defRPr/>
            </a:lvl1pPr>
          </a:lstStyle>
          <a:p>
            <a:pPr defTabSz="4572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4312"/>
            <a:ext cx="3394175" cy="63246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rot="5400000">
            <a:off x="11250047" y="139436"/>
            <a:ext cx="279400" cy="211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0"/>
            <a:ext cx="5334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1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Cool Gre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1709738"/>
            <a:ext cx="5556250" cy="2852737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91200" y="4589463"/>
            <a:ext cx="5556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362200" cy="365125"/>
          </a:xfrm>
        </p:spPr>
        <p:txBody>
          <a:bodyPr/>
          <a:lstStyle>
            <a:lvl1pPr algn="l">
              <a:defRPr/>
            </a:lvl1pPr>
          </a:lstStyle>
          <a:p>
            <a:pPr defTabSz="4572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18" y="214312"/>
            <a:ext cx="3382738" cy="63246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 rot="5400000">
            <a:off x="11250047" y="139436"/>
            <a:ext cx="279400" cy="2117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0"/>
            <a:ext cx="5334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04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Warm Gre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1709738"/>
            <a:ext cx="5556250" cy="2852737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91200" y="4589463"/>
            <a:ext cx="5556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362200" cy="365125"/>
          </a:xfrm>
        </p:spPr>
        <p:txBody>
          <a:bodyPr/>
          <a:lstStyle>
            <a:lvl1pPr algn="l">
              <a:defRPr/>
            </a:lvl1pPr>
          </a:lstStyle>
          <a:p>
            <a:pPr defTabSz="4572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18" y="214312"/>
            <a:ext cx="3382738" cy="63246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 rot="5400000">
            <a:off x="11250047" y="139436"/>
            <a:ext cx="279400" cy="2117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0"/>
            <a:ext cx="5334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1709738"/>
            <a:ext cx="555625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91200" y="4589463"/>
            <a:ext cx="5556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362200" cy="365125"/>
          </a:xfrm>
        </p:spPr>
        <p:txBody>
          <a:bodyPr/>
          <a:lstStyle>
            <a:lvl1pPr algn="l">
              <a:defRPr/>
            </a:lvl1pPr>
          </a:lstStyle>
          <a:p>
            <a:pPr defTabSz="4572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18" y="214312"/>
            <a:ext cx="3382738" cy="63246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rot="5400000">
            <a:off x="11250047" y="139436"/>
            <a:ext cx="279400" cy="2117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0"/>
            <a:ext cx="5334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1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Black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1709738"/>
            <a:ext cx="555625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91200" y="4589463"/>
            <a:ext cx="5556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362200" cy="365125"/>
          </a:xfrm>
        </p:spPr>
        <p:txBody>
          <a:bodyPr/>
          <a:lstStyle>
            <a:lvl1pPr algn="l">
              <a:defRPr/>
            </a:lvl1pPr>
          </a:lstStyle>
          <a:p>
            <a:pPr defTabSz="4572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18" y="214312"/>
            <a:ext cx="3382738" cy="63246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rot="5400000">
            <a:off x="11250047" y="139436"/>
            <a:ext cx="279400" cy="2117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0"/>
            <a:ext cx="5334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6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1709738"/>
            <a:ext cx="555625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91200" y="4589463"/>
            <a:ext cx="5556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362200" cy="365125"/>
          </a:xfrm>
        </p:spPr>
        <p:txBody>
          <a:bodyPr/>
          <a:lstStyle>
            <a:lvl1pPr algn="l">
              <a:defRPr/>
            </a:lvl1pPr>
          </a:lstStyle>
          <a:p>
            <a:pPr defTabSz="4572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4312"/>
            <a:ext cx="3394175" cy="63246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rot="5400000">
            <a:off x="11250047" y="139436"/>
            <a:ext cx="279400" cy="2117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506200" y="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29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1709738"/>
            <a:ext cx="5556250" cy="285273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91200" y="4589463"/>
            <a:ext cx="5556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362200" cy="365125"/>
          </a:xfrm>
        </p:spPr>
        <p:txBody>
          <a:bodyPr/>
          <a:lstStyle>
            <a:lvl1pPr algn="l">
              <a:defRPr/>
            </a:lvl1pPr>
          </a:lstStyle>
          <a:p>
            <a:pPr defTabSz="4572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18" y="214312"/>
            <a:ext cx="3382738" cy="63246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rot="5400000">
            <a:off x="11250047" y="139436"/>
            <a:ext cx="279400" cy="2117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0"/>
            <a:ext cx="5334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519113" y="423863"/>
            <a:ext cx="11207750" cy="60325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522514" y="1143000"/>
            <a:ext cx="5816599" cy="2027632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5800" y="1143000"/>
            <a:ext cx="5486400" cy="2027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4391025"/>
            <a:ext cx="1226760" cy="2338238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519113" y="6456363"/>
            <a:ext cx="4114800" cy="365125"/>
          </a:xfrm>
        </p:spPr>
        <p:txBody>
          <a:bodyPr/>
          <a:lstStyle/>
          <a:p>
            <a:pPr algn="l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</p:spTree>
    <p:extLst>
      <p:ext uri="{BB962C8B-B14F-4D97-AF65-F5344CB8AC3E}">
        <p14:creationId xmlns:p14="http://schemas.microsoft.com/office/powerpoint/2010/main" val="112369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arm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56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20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40195"/>
          <a:stretch/>
        </p:blipFill>
        <p:spPr>
          <a:xfrm>
            <a:off x="0" y="-19050"/>
            <a:ext cx="12192000" cy="6981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3910162"/>
            <a:ext cx="1226760" cy="2338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-76200" y="0"/>
            <a:ext cx="12268200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 flipH="1">
            <a:off x="2362201" y="4343400"/>
            <a:ext cx="9905999" cy="26091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0" y="4217552"/>
            <a:ext cx="5556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40195"/>
          <a:stretch/>
        </p:blipFill>
        <p:spPr>
          <a:xfrm>
            <a:off x="2049595" y="1019486"/>
            <a:ext cx="1760405" cy="100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" y="1375569"/>
            <a:ext cx="10356850" cy="1795462"/>
          </a:xfrm>
        </p:spPr>
        <p:txBody>
          <a:bodyPr anchor="ctr"/>
          <a:lstStyle>
            <a:lvl1pPr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926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7AC8FB5B-DE77-A848-B62D-87B5967F8AB1}" type="datetime4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June 18, 2019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93382-70B4-4FE0-8811-D6336A7FD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56C0D7-379B-431A-A7EB-A24420E09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3C50D-6E0B-46D7-ABF8-9F6CC0D1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6064-035F-4EB2-BAF0-C3A0961785A0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C9627-A489-4033-BD83-CEAC9D97F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289BA-74C4-4E9D-BEEE-8E7801A77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F365C-4107-4726-BEFB-F33025D2D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1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Section Header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r="40195"/>
          <a:stretch/>
        </p:blipFill>
        <p:spPr>
          <a:xfrm>
            <a:off x="0" y="-19050"/>
            <a:ext cx="12192000" cy="6981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3910162"/>
            <a:ext cx="1226760" cy="2338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-76200" y="0"/>
            <a:ext cx="12268200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 flipH="1">
            <a:off x="2362201" y="4343400"/>
            <a:ext cx="9905999" cy="26091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0" y="4217552"/>
            <a:ext cx="5556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r="40195"/>
          <a:stretch/>
        </p:blipFill>
        <p:spPr>
          <a:xfrm>
            <a:off x="2049595" y="1019486"/>
            <a:ext cx="1760405" cy="100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" y="1375569"/>
            <a:ext cx="10356850" cy="1795462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111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r="40195"/>
          <a:stretch/>
        </p:blipFill>
        <p:spPr>
          <a:xfrm>
            <a:off x="0" y="-19050"/>
            <a:ext cx="12192000" cy="6981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3910162"/>
            <a:ext cx="1226760" cy="2338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-76200" y="0"/>
            <a:ext cx="12268200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 flipH="1">
            <a:off x="2362201" y="4343400"/>
            <a:ext cx="9905999" cy="26091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0" y="4217552"/>
            <a:ext cx="5556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r="40195"/>
          <a:stretch/>
        </p:blipFill>
        <p:spPr>
          <a:xfrm>
            <a:off x="2049595" y="1019486"/>
            <a:ext cx="1760405" cy="100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" y="1375569"/>
            <a:ext cx="10356850" cy="1795462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767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Warm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91200" y="3852286"/>
            <a:ext cx="5556250" cy="19018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5791200" y="5781100"/>
            <a:ext cx="5556250" cy="100070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rot="5400000">
            <a:off x="11250047" y="139436"/>
            <a:ext cx="279400" cy="211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0"/>
            <a:ext cx="5334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-749447" y="182562"/>
            <a:ext cx="10633934" cy="6761163"/>
            <a:chOff x="-749447" y="182562"/>
            <a:chExt cx="10633934" cy="6761163"/>
          </a:xfrm>
        </p:grpSpPr>
        <p:cxnSp>
          <p:nvCxnSpPr>
            <p:cNvPr id="19" name="Straight Connector 18"/>
            <p:cNvCxnSpPr/>
            <p:nvPr userDrawn="1"/>
          </p:nvCxnSpPr>
          <p:spPr>
            <a:xfrm flipV="1">
              <a:off x="3807534" y="2036697"/>
              <a:ext cx="3888264" cy="2929513"/>
            </a:xfrm>
            <a:prstGeom prst="line">
              <a:avLst/>
            </a:prstGeom>
            <a:ln w="254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6300" y="529251"/>
              <a:ext cx="1360033" cy="1591378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 userDrawn="1"/>
          </p:nvCxnSpPr>
          <p:spPr>
            <a:xfrm flipH="1" flipV="1">
              <a:off x="-749447" y="5669561"/>
              <a:ext cx="4450081" cy="1198775"/>
            </a:xfrm>
            <a:prstGeom prst="line">
              <a:avLst/>
            </a:prstGeom>
            <a:ln w="2857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1084143" y="5810663"/>
              <a:ext cx="1503882" cy="1133062"/>
            </a:xfrm>
            <a:prstGeom prst="line">
              <a:avLst/>
            </a:prstGeom>
            <a:ln w="2857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9036334" y="402488"/>
              <a:ext cx="848153" cy="639020"/>
            </a:xfrm>
            <a:prstGeom prst="line">
              <a:avLst/>
            </a:prstGeom>
            <a:ln w="254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772" y="182562"/>
              <a:ext cx="3394175" cy="6324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891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91200" y="3852286"/>
            <a:ext cx="5556250" cy="19018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5791200" y="5781100"/>
            <a:ext cx="5556250" cy="100070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rot="5400000">
            <a:off x="11250047" y="139436"/>
            <a:ext cx="279400" cy="211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0"/>
            <a:ext cx="53340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-749447" y="182562"/>
            <a:ext cx="10633934" cy="6761163"/>
            <a:chOff x="-749447" y="182562"/>
            <a:chExt cx="10633934" cy="6761163"/>
          </a:xfrm>
        </p:grpSpPr>
        <p:cxnSp>
          <p:nvCxnSpPr>
            <p:cNvPr id="19" name="Straight Connector 18"/>
            <p:cNvCxnSpPr/>
            <p:nvPr userDrawn="1"/>
          </p:nvCxnSpPr>
          <p:spPr>
            <a:xfrm flipV="1">
              <a:off x="3807534" y="2036697"/>
              <a:ext cx="3888264" cy="2929513"/>
            </a:xfrm>
            <a:prstGeom prst="line">
              <a:avLst/>
            </a:prstGeom>
            <a:ln w="254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6300" y="529251"/>
              <a:ext cx="1360033" cy="1591378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 userDrawn="1"/>
          </p:nvCxnSpPr>
          <p:spPr>
            <a:xfrm flipH="1" flipV="1">
              <a:off x="-749447" y="5669561"/>
              <a:ext cx="4450081" cy="1198775"/>
            </a:xfrm>
            <a:prstGeom prst="line">
              <a:avLst/>
            </a:prstGeom>
            <a:ln w="2857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1084143" y="5810663"/>
              <a:ext cx="1503882" cy="1133062"/>
            </a:xfrm>
            <a:prstGeom prst="line">
              <a:avLst/>
            </a:prstGeom>
            <a:ln w="2857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9036334" y="402488"/>
              <a:ext cx="848153" cy="639020"/>
            </a:xfrm>
            <a:prstGeom prst="line">
              <a:avLst/>
            </a:prstGeom>
            <a:ln w="254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772" y="182562"/>
              <a:ext cx="3394175" cy="6324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2179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 flipV="1">
            <a:off x="3784384" y="2059847"/>
            <a:ext cx="3888264" cy="2929513"/>
          </a:xfrm>
          <a:prstGeom prst="line">
            <a:avLst/>
          </a:prstGeom>
          <a:ln w="254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 flipV="1">
            <a:off x="-749447" y="5669561"/>
            <a:ext cx="4450081" cy="1198775"/>
          </a:xfrm>
          <a:prstGeom prst="line">
            <a:avLst/>
          </a:prstGeom>
          <a:ln w="28575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1093668" y="5801138"/>
            <a:ext cx="1503882" cy="1133062"/>
          </a:xfrm>
          <a:prstGeom prst="line">
            <a:avLst/>
          </a:prstGeom>
          <a:ln w="28575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9036334" y="402488"/>
            <a:ext cx="848153" cy="639020"/>
          </a:xfrm>
          <a:prstGeom prst="line">
            <a:avLst/>
          </a:prstGeom>
          <a:ln w="254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514" y="523447"/>
            <a:ext cx="1365820" cy="1598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75" y="402488"/>
            <a:ext cx="3250984" cy="605778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rot="5400000">
            <a:off x="11250047" y="139436"/>
            <a:ext cx="279400" cy="211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0"/>
            <a:ext cx="5334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5791200" y="3852286"/>
            <a:ext cx="5556250" cy="19018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>
                <a:solidFill>
                  <a:srgbClr val="D8D8C9"/>
                </a:solidFill>
              </a:rPr>
              <a:t>Click to edit Master title style</a:t>
            </a:r>
            <a:endParaRPr lang="en-US" dirty="0">
              <a:solidFill>
                <a:srgbClr val="D8D8C9"/>
              </a:solidFill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5791200" y="5781100"/>
            <a:ext cx="5556250" cy="10007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208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-Black Top-Warm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0EA10B-8515-488B-96F1-F307A55915DE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1B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EE83F6-231F-43F9-9E26-BB4E5DFFA2DE}"/>
              </a:ext>
            </a:extLst>
          </p:cNvPr>
          <p:cNvCxnSpPr/>
          <p:nvPr userDrawn="1"/>
        </p:nvCxnSpPr>
        <p:spPr>
          <a:xfrm>
            <a:off x="-101600" y="1998133"/>
            <a:ext cx="8782756" cy="5373511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5DBC04-28D3-4562-A3EF-E5C5D6DB00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354667" y="1427584"/>
            <a:ext cx="11074401" cy="5580109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3056EA-E13F-4068-95A2-E158E13A5214}"/>
              </a:ext>
            </a:extLst>
          </p:cNvPr>
          <p:cNvCxnSpPr>
            <a:cxnSpLocks/>
          </p:cNvCxnSpPr>
          <p:nvPr userDrawn="1"/>
        </p:nvCxnSpPr>
        <p:spPr>
          <a:xfrm>
            <a:off x="10814756" y="-358423"/>
            <a:ext cx="112890" cy="7574845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119D28E-3ADC-4386-929B-263E55FF4F65}"/>
              </a:ext>
            </a:extLst>
          </p:cNvPr>
          <p:cNvSpPr/>
          <p:nvPr userDrawn="1"/>
        </p:nvSpPr>
        <p:spPr>
          <a:xfrm flipV="1">
            <a:off x="0" y="0"/>
            <a:ext cx="12192000" cy="1427584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465" y="217908"/>
            <a:ext cx="94488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Bebas Neue Ligh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2465" y="1712167"/>
            <a:ext cx="8601075" cy="5001903"/>
          </a:xfrm>
        </p:spPr>
        <p:txBody>
          <a:bodyPr/>
          <a:lstStyle>
            <a:lvl1pPr>
              <a:defRPr b="0" baseline="0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  <a:lvl2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2pPr>
            <a:lvl3pPr marL="1143000" indent="-228600">
              <a:buClr>
                <a:schemeClr val="accent1"/>
              </a:buClr>
              <a:buFont typeface="Aktiv Grotesk Cd Medium" panose="020B0606020203020204" pitchFamily="34" charset="0"/>
              <a:buChar char="»"/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4pPr>
            <a:lvl5pPr marL="2057400" indent="-228600">
              <a:buClr>
                <a:schemeClr val="accent1"/>
              </a:buClr>
              <a:buFont typeface="Aktiv Grotesk Cd Medium" panose="020B0606020203020204" pitchFamily="34" charset="0"/>
              <a:buChar char="–"/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05925" y="6559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8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AC8FB5B-DE77-A848-B62D-87B5967F8AB1}" type="datetime4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June 18, 2019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6784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744" r:id="rId2"/>
    <p:sldLayoutId id="2147483687" r:id="rId3"/>
    <p:sldLayoutId id="2147483688" r:id="rId4"/>
    <p:sldLayoutId id="2147483689" r:id="rId5"/>
    <p:sldLayoutId id="2147483683" r:id="rId6"/>
    <p:sldLayoutId id="2147483684" r:id="rId7"/>
    <p:sldLayoutId id="2147483685" r:id="rId8"/>
    <p:sldLayoutId id="2147483745" r:id="rId9"/>
    <p:sldLayoutId id="2147483746" r:id="rId10"/>
    <p:sldLayoutId id="2147483749" r:id="rId11"/>
    <p:sldLayoutId id="2147483691" r:id="rId12"/>
    <p:sldLayoutId id="2147483732" r:id="rId13"/>
    <p:sldLayoutId id="2147483733" r:id="rId14"/>
    <p:sldLayoutId id="2147483736" r:id="rId15"/>
    <p:sldLayoutId id="2147483692" r:id="rId16"/>
    <p:sldLayoutId id="2147483693" r:id="rId17"/>
    <p:sldLayoutId id="2147483728" r:id="rId18"/>
    <p:sldLayoutId id="2147483731" r:id="rId19"/>
    <p:sldLayoutId id="2147483704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37" r:id="rId27"/>
    <p:sldLayoutId id="2147483700" r:id="rId28"/>
    <p:sldLayoutId id="2147483701" r:id="rId29"/>
    <p:sldLayoutId id="2147483743" r:id="rId30"/>
    <p:sldLayoutId id="2147483748" r:id="rId3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>
            <a:lumMod val="75000"/>
          </a:schemeClr>
        </a:buClr>
        <a:buSzPct val="109000"/>
        <a:buFont typeface="Bebas Neue Bold" panose="020B0606020202050201" pitchFamily="34" charset="0"/>
        <a:buChar char="›"/>
        <a:defRPr sz="2800" b="1" kern="1200" baseline="0">
          <a:solidFill>
            <a:schemeClr val="accent3"/>
          </a:solidFill>
          <a:latin typeface="Bebas Neue Bold" panose="020B0606020202050201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Bebas Neue Bold" panose="020B0606020202050201" pitchFamily="34" charset="0"/>
        <a:buChar char="⁄"/>
        <a:defRPr sz="2400" kern="1200">
          <a:solidFill>
            <a:schemeClr val="accent3"/>
          </a:solidFill>
          <a:latin typeface="Aktiv Grotesk Cd Medium" panose="020B0606020203020204" pitchFamily="34" charset="0"/>
          <a:ea typeface="+mn-ea"/>
          <a:cs typeface="Aktiv Grotesk Cd Medium" panose="020B0606020203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Bebas Neue Regular" panose="00000500000000000000" pitchFamily="2" charset="0"/>
        <a:buChar char="»"/>
        <a:defRPr sz="2000" kern="1200">
          <a:solidFill>
            <a:schemeClr val="accent3"/>
          </a:solidFill>
          <a:latin typeface="Aktiv Grotesk Cd Medium" panose="020B0606020203020204" pitchFamily="34" charset="0"/>
          <a:ea typeface="+mn-ea"/>
          <a:cs typeface="Aktiv Grotesk Cd Medium" panose="020B0606020203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Bebas Neue Regular" panose="00000500000000000000" pitchFamily="2" charset="0"/>
        <a:buChar char="•"/>
        <a:defRPr sz="1800" kern="1200">
          <a:solidFill>
            <a:schemeClr val="accent3"/>
          </a:solidFill>
          <a:latin typeface="Aktiv Grotesk Cd Medium" panose="020B0606020203020204" pitchFamily="34" charset="0"/>
          <a:ea typeface="+mn-ea"/>
          <a:cs typeface="Aktiv Grotesk Cd Medium" panose="020B0606020203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ktiv Grotesk Cd Medium" panose="020B0606020203020204" pitchFamily="34" charset="0"/>
        <a:buChar char="–"/>
        <a:defRPr sz="1800" kern="1200">
          <a:solidFill>
            <a:schemeClr val="accent3"/>
          </a:solidFill>
          <a:latin typeface="Aktiv Grotesk Cd Medium" panose="020B0606020203020204" pitchFamily="34" charset="0"/>
          <a:ea typeface="+mn-ea"/>
          <a:cs typeface="Aktiv Grotesk Cd Medium" panose="020B0606020203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jpeg"/><Relationship Id="rId11" Type="http://schemas.openxmlformats.org/officeDocument/2006/relationships/image" Target="../media/image14.png"/><Relationship Id="rId5" Type="http://schemas.openxmlformats.org/officeDocument/2006/relationships/image" Target="../media/image54.png"/><Relationship Id="rId10" Type="http://schemas.openxmlformats.org/officeDocument/2006/relationships/hyperlink" Target="https://stormwater.pca.state.mn.us/index.php?title=Stormwater_manuals" TargetMode="External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4.tiff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9.png"/><Relationship Id="rId11" Type="http://schemas.openxmlformats.org/officeDocument/2006/relationships/image" Target="../media/image74.jpeg"/><Relationship Id="rId5" Type="http://schemas.openxmlformats.org/officeDocument/2006/relationships/image" Target="../media/image68.jpg"/><Relationship Id="rId10" Type="http://schemas.openxmlformats.org/officeDocument/2006/relationships/image" Target="../media/image73.png"/><Relationship Id="rId4" Type="http://schemas.openxmlformats.org/officeDocument/2006/relationships/image" Target="../media/image67.jpg"/><Relationship Id="rId9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stormwater.pca.state.mn.us/index.php?title=Case_studies_for_pretreatment" TargetMode="External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mailto:eric0706@umn.edu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hyperlink" Target="mailto:gulli003@umn.edu" TargetMode="External"/><Relationship Id="rId5" Type="http://schemas.openxmlformats.org/officeDocument/2006/relationships/hyperlink" Target="mailto:SStruck@Geosyntec.com" TargetMode="External"/><Relationship Id="rId4" Type="http://schemas.openxmlformats.org/officeDocument/2006/relationships/hyperlink" Target="mailto:katy.thompson@respec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Overview_and_methods_of_pretreatment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Overview_and_methods_of_pretreatment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stormwater.pca.state.mn.us/index.php?title=Overview_for_pretreatment_screens" TargetMode="Externa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stormwater.pca.state.mn.us/index.php?title=Overview_for_pretreatment_vegetated_filter_strip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stormwater.pca.state.mn.us/index.php?title=Design,_construction,_operation_and_maintenance_specifications_for_pretreatment_vegetated_filter_strip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675A8-3B81-4472-A352-831D271FA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913" y="1218854"/>
            <a:ext cx="8865349" cy="221014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z="5100" dirty="0"/>
              <a:t>Minnesota Stormwater Manual</a:t>
            </a:r>
            <a:br>
              <a:rPr lang="en-US" sz="5100" dirty="0"/>
            </a:br>
            <a:r>
              <a:rPr lang="en-US" sz="5100" dirty="0">
                <a:latin typeface="Bebas Neue Light" panose="00000500000000000000" pitchFamily="50" charset="0"/>
              </a:rPr>
              <a:t>Pretreatment Updates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CDDD6B62-0445-483A-87D2-B4D1315A3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8913" y="4217552"/>
            <a:ext cx="5556250" cy="150018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Bebas Neue Light" panose="00000500000000000000" pitchFamily="50" charset="0"/>
              </a:rPr>
              <a:t>June 18, 2019</a:t>
            </a:r>
          </a:p>
        </p:txBody>
      </p:sp>
      <p:pic>
        <p:nvPicPr>
          <p:cNvPr id="2050" name="Picture 2" descr="Minnesota Pollution Control Agency Minnesota Stormwater Manual Wiki logo.">
            <a:extLst>
              <a:ext uri="{FF2B5EF4-FFF2-40B4-BE49-F238E27FC236}">
                <a16:creationId xmlns:a16="http://schemas.microsoft.com/office/drawing/2014/main" id="{57F116F0-5D3C-4442-8A68-30FA0BEE2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94" b="97906" l="424" r="97034">
                        <a14:foregroundMark x1="41949" y1="27749" x2="41949" y2="27749"/>
                        <a14:foregroundMark x1="30085" y1="25654" x2="31780" y2="28272"/>
                        <a14:foregroundMark x1="19492" y1="60733" x2="25847" y2="79058"/>
                        <a14:foregroundMark x1="29661" y1="78010" x2="29661" y2="78010"/>
                        <a14:foregroundMark x1="47458" y1="76963" x2="47458" y2="76963"/>
                        <a14:foregroundMark x1="79237" y1="76963" x2="79237" y2="76963"/>
                        <a14:foregroundMark x1="91102" y1="23560" x2="43220" y2="30366"/>
                        <a14:foregroundMark x1="43220" y1="30366" x2="36017" y2="49738"/>
                        <a14:foregroundMark x1="36017" y1="49738" x2="36017" y2="69110"/>
                        <a14:foregroundMark x1="36017" y1="69110" x2="46186" y2="89005"/>
                        <a14:foregroundMark x1="46186" y1="89005" x2="64407" y2="92670"/>
                        <a14:foregroundMark x1="64407" y1="92670" x2="88136" y2="87435"/>
                        <a14:foregroundMark x1="88136" y1="87435" x2="93644" y2="67539"/>
                        <a14:foregroundMark x1="93644" y1="67539" x2="84322" y2="42932"/>
                        <a14:foregroundMark x1="84322" y1="42932" x2="84322" y2="35079"/>
                        <a14:foregroundMark x1="94492" y1="85864" x2="76695" y2="94764"/>
                        <a14:foregroundMark x1="61864" y1="77487" x2="69492" y2="80628"/>
                        <a14:foregroundMark x1="81356" y1="72775" x2="75847" y2="84293"/>
                        <a14:foregroundMark x1="95339" y1="27749" x2="97034" y2="48168"/>
                        <a14:foregroundMark x1="93644" y1="97906" x2="93644" y2="97906"/>
                        <a14:foregroundMark x1="9322" y1="29843" x2="12712" y2="30890"/>
                        <a14:foregroundMark x1="13983" y1="29319" x2="13559" y2="31414"/>
                        <a14:foregroundMark x1="847" y1="24084" x2="9322" y2="29319"/>
                        <a14:foregroundMark x1="58475" y1="18848" x2="75000" y2="18325"/>
                        <a14:foregroundMark x1="75000" y1="18325" x2="75000" y2="18325"/>
                        <a14:foregroundMark x1="5932" y1="33508" x2="1271" y2="39267"/>
                        <a14:foregroundMark x1="7538" y1="52356" x2="9322" y2="56545"/>
                        <a14:foregroundMark x1="7092" y1="51309" x2="7538" y2="52356"/>
                        <a14:foregroundMark x1="6869" y1="50785" x2="7092" y2="51309"/>
                        <a14:foregroundMark x1="6646" y1="50262" x2="6869" y2="50785"/>
                        <a14:foregroundMark x1="6423" y1="49738" x2="6646" y2="50262"/>
                        <a14:foregroundMark x1="6200" y1="49215" x2="6423" y2="49738"/>
                        <a14:foregroundMark x1="5085" y1="46597" x2="6200" y2="49215"/>
                        <a14:foregroundMark x1="7415" y1="62304" x2="14831" y2="70157"/>
                        <a14:foregroundMark x1="5932" y1="60733" x2="7415" y2="62304"/>
                        <a14:foregroundMark x1="2307" y1="76440" x2="1271" y2="77487"/>
                        <a14:foregroundMark x1="5932" y1="72775" x2="2307" y2="76440"/>
                        <a14:foregroundMark x1="19492" y1="7853" x2="46186" y2="8901"/>
                        <a14:foregroundMark x1="17797" y1="11518" x2="17797" y2="11518"/>
                        <a14:foregroundMark x1="19915" y1="4188" x2="19915" y2="4188"/>
                        <a14:foregroundMark x1="17373" y1="4188" x2="31780" y2="2094"/>
                        <a14:foregroundMark x1="31780" y1="2094" x2="45339" y2="9424"/>
                        <a14:foregroundMark x1="45339" y1="9424" x2="45339" y2="9424"/>
                        <a14:backgroundMark x1="5508" y1="51309" x2="5508" y2="51309"/>
                        <a14:backgroundMark x1="6356" y1="50785" x2="6356" y2="50785"/>
                        <a14:backgroundMark x1="7203" y1="49738" x2="7203" y2="49738"/>
                        <a14:backgroundMark x1="5508" y1="50262" x2="5508" y2="50262"/>
                        <a14:backgroundMark x1="6356" y1="49738" x2="6356" y2="49738"/>
                        <a14:backgroundMark x1="7203" y1="51309" x2="7203" y2="51309"/>
                        <a14:backgroundMark x1="7203" y1="52356" x2="7203" y2="52356"/>
                        <a14:backgroundMark x1="7203" y1="50262" x2="7203" y2="50262"/>
                        <a14:backgroundMark x1="5508" y1="49215" x2="5508" y2="49215"/>
                        <a14:backgroundMark x1="7203" y1="62304" x2="7203" y2="62304"/>
                        <a14:backgroundMark x1="6356" y1="62304" x2="6356" y2="62304"/>
                        <a14:backgroundMark x1="6780" y1="62304" x2="6780" y2="62304"/>
                        <a14:backgroundMark x1="3814" y1="76440" x2="3814" y2="76440"/>
                        <a14:backgroundMark x1="3814" y1="76440" x2="3814" y2="76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4"/>
          <a:stretch/>
        </p:blipFill>
        <p:spPr bwMode="auto">
          <a:xfrm>
            <a:off x="7773235" y="3185160"/>
            <a:ext cx="3651723" cy="29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46649-D59B-4468-B6BA-31E1D3D1CA9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05925" y="6559550"/>
            <a:ext cx="2743200" cy="365125"/>
          </a:xfrm>
        </p:spPr>
        <p:txBody>
          <a:bodyPr/>
          <a:lstStyle/>
          <a:p>
            <a:pPr defTabSz="457200">
              <a:spcAft>
                <a:spcPts val="600"/>
              </a:spcAft>
            </a:pPr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0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innesota Pollution Control Agency Minnesota Stormwater Manual Wiki logo.">
            <a:extLst>
              <a:ext uri="{FF2B5EF4-FFF2-40B4-BE49-F238E27FC236}">
                <a16:creationId xmlns:a16="http://schemas.microsoft.com/office/drawing/2014/main" id="{3ADCF426-1E4A-460E-8D31-464DE694B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94" b="97906" l="424" r="97034">
                        <a14:foregroundMark x1="41949" y1="27749" x2="41949" y2="27749"/>
                        <a14:foregroundMark x1="30085" y1="25654" x2="31780" y2="28272"/>
                        <a14:foregroundMark x1="19492" y1="60733" x2="25847" y2="79058"/>
                        <a14:foregroundMark x1="29661" y1="78010" x2="29661" y2="78010"/>
                        <a14:foregroundMark x1="47458" y1="76963" x2="47458" y2="76963"/>
                        <a14:foregroundMark x1="79237" y1="76963" x2="79237" y2="76963"/>
                        <a14:foregroundMark x1="91102" y1="23560" x2="43220" y2="30366"/>
                        <a14:foregroundMark x1="43220" y1="30366" x2="36017" y2="49738"/>
                        <a14:foregroundMark x1="36017" y1="49738" x2="36017" y2="69110"/>
                        <a14:foregroundMark x1="36017" y1="69110" x2="46186" y2="89005"/>
                        <a14:foregroundMark x1="46186" y1="89005" x2="64407" y2="92670"/>
                        <a14:foregroundMark x1="64407" y1="92670" x2="88136" y2="87435"/>
                        <a14:foregroundMark x1="88136" y1="87435" x2="93644" y2="67539"/>
                        <a14:foregroundMark x1="93644" y1="67539" x2="84322" y2="42932"/>
                        <a14:foregroundMark x1="84322" y1="42932" x2="84322" y2="35079"/>
                        <a14:foregroundMark x1="94492" y1="85864" x2="76695" y2="94764"/>
                        <a14:foregroundMark x1="61864" y1="77487" x2="69492" y2="80628"/>
                        <a14:foregroundMark x1="81356" y1="72775" x2="75847" y2="84293"/>
                        <a14:foregroundMark x1="95339" y1="27749" x2="97034" y2="48168"/>
                        <a14:foregroundMark x1="93644" y1="97906" x2="93644" y2="97906"/>
                        <a14:foregroundMark x1="9322" y1="29843" x2="12712" y2="30890"/>
                        <a14:foregroundMark x1="13983" y1="29319" x2="13559" y2="31414"/>
                        <a14:foregroundMark x1="847" y1="24084" x2="9322" y2="29319"/>
                        <a14:foregroundMark x1="58475" y1="18848" x2="75000" y2="18325"/>
                        <a14:foregroundMark x1="75000" y1="18325" x2="75000" y2="18325"/>
                        <a14:foregroundMark x1="5932" y1="33508" x2="1271" y2="39267"/>
                        <a14:foregroundMark x1="7538" y1="52356" x2="9322" y2="56545"/>
                        <a14:foregroundMark x1="7092" y1="51309" x2="7538" y2="52356"/>
                        <a14:foregroundMark x1="6869" y1="50785" x2="7092" y2="51309"/>
                        <a14:foregroundMark x1="6646" y1="50262" x2="6869" y2="50785"/>
                        <a14:foregroundMark x1="6423" y1="49738" x2="6646" y2="50262"/>
                        <a14:foregroundMark x1="6200" y1="49215" x2="6423" y2="49738"/>
                        <a14:foregroundMark x1="5085" y1="46597" x2="6200" y2="49215"/>
                        <a14:foregroundMark x1="7415" y1="62304" x2="14831" y2="70157"/>
                        <a14:foregroundMark x1="5932" y1="60733" x2="7415" y2="62304"/>
                        <a14:foregroundMark x1="2307" y1="76440" x2="1271" y2="77487"/>
                        <a14:foregroundMark x1="5932" y1="72775" x2="2307" y2="76440"/>
                        <a14:foregroundMark x1="19492" y1="7853" x2="46186" y2="8901"/>
                        <a14:foregroundMark x1="17797" y1="11518" x2="17797" y2="11518"/>
                        <a14:foregroundMark x1="19915" y1="4188" x2="19915" y2="4188"/>
                        <a14:foregroundMark x1="17373" y1="4188" x2="31780" y2="2094"/>
                        <a14:foregroundMark x1="31780" y1="2094" x2="45339" y2="9424"/>
                        <a14:foregroundMark x1="45339" y1="9424" x2="45339" y2="9424"/>
                        <a14:backgroundMark x1="5508" y1="51309" x2="5508" y2="51309"/>
                        <a14:backgroundMark x1="6356" y1="50785" x2="6356" y2="50785"/>
                        <a14:backgroundMark x1="7203" y1="49738" x2="7203" y2="49738"/>
                        <a14:backgroundMark x1="5508" y1="50262" x2="5508" y2="50262"/>
                        <a14:backgroundMark x1="6356" y1="49738" x2="6356" y2="49738"/>
                        <a14:backgroundMark x1="7203" y1="51309" x2="7203" y2="51309"/>
                        <a14:backgroundMark x1="7203" y1="52356" x2="7203" y2="52356"/>
                        <a14:backgroundMark x1="7203" y1="50262" x2="7203" y2="50262"/>
                        <a14:backgroundMark x1="5508" y1="49215" x2="5508" y2="49215"/>
                        <a14:backgroundMark x1="7203" y1="62304" x2="7203" y2="62304"/>
                        <a14:backgroundMark x1="6356" y1="62304" x2="6356" y2="62304"/>
                        <a14:backgroundMark x1="6780" y1="62304" x2="6780" y2="62304"/>
                        <a14:backgroundMark x1="3814" y1="76440" x2="3814" y2="76440"/>
                        <a14:backgroundMark x1="3814" y1="76440" x2="3814" y2="76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"/>
          <a:stretch/>
        </p:blipFill>
        <p:spPr bwMode="auto">
          <a:xfrm>
            <a:off x="9400517" y="4556760"/>
            <a:ext cx="2081197" cy="167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D5A01-B6A2-42BC-908B-01BB09E4F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Pretreatment Settling Practices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6C5B7-F231-4256-9BF2-A8FAF5CB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10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21B80-17CB-465B-A6DE-539807BD3B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Pretreatment Settling Practices Updates</a:t>
            </a:r>
          </a:p>
          <a:p>
            <a:r>
              <a:rPr lang="en-US" dirty="0"/>
              <a:t>Pretreatment Selection Tool</a:t>
            </a:r>
          </a:p>
          <a:p>
            <a:r>
              <a:rPr lang="en-US" dirty="0"/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124780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9456"/>
            <a:ext cx="9448800" cy="1325562"/>
          </a:xfrm>
        </p:spPr>
        <p:txBody>
          <a:bodyPr/>
          <a:lstStyle/>
          <a:p>
            <a:r>
              <a:rPr lang="en-US" dirty="0">
                <a:solidFill>
                  <a:srgbClr val="003975"/>
                </a:solidFill>
              </a:rPr>
              <a:t>Pretreatment Settling Practices Updates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D0FAA47-4D16-4C08-A4F5-8DB610554FF3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11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017A9-A794-4A63-82A9-CD024777364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192" y="1545018"/>
            <a:ext cx="9448800" cy="5148072"/>
          </a:xfrm>
        </p:spPr>
        <p:txBody>
          <a:bodyPr>
            <a:normAutofit/>
          </a:bodyPr>
          <a:lstStyle/>
          <a:p>
            <a:pPr>
              <a:buClr>
                <a:srgbClr val="478A58"/>
              </a:buClr>
            </a:pPr>
            <a:r>
              <a:rPr lang="en-US" dirty="0"/>
              <a:t>Pretreatment is a required part of infiltration and filtration practices covered under the Minnesota Construction Stormwater General Permit</a:t>
            </a:r>
          </a:p>
          <a:p>
            <a:pPr>
              <a:buClr>
                <a:srgbClr val="478A58"/>
              </a:buClr>
            </a:pPr>
            <a:r>
              <a:rPr lang="en-US" dirty="0"/>
              <a:t>Objective:</a:t>
            </a:r>
          </a:p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Provide design criteria and considerations, construction guidelines, and maintenance recommendations for stormwater pretreatment controls</a:t>
            </a:r>
          </a:p>
          <a:p>
            <a:pPr marL="457200" lvl="1" indent="0">
              <a:buNone/>
            </a:pPr>
            <a:endParaRPr lang="en-US" dirty="0"/>
          </a:p>
          <a:p>
            <a:pPr>
              <a:buClr>
                <a:srgbClr val="478A58"/>
              </a:buClr>
            </a:pPr>
            <a:r>
              <a:rPr lang="en-US" dirty="0"/>
              <a:t>three general types of pretreatment practices </a:t>
            </a:r>
          </a:p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Settling Devices</a:t>
            </a:r>
          </a:p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Screens</a:t>
            </a:r>
          </a:p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Vegetated Filter Strips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 descr="Geosyntec Consultants logo">
            <a:extLst>
              <a:ext uri="{FF2B5EF4-FFF2-40B4-BE49-F238E27FC236}">
                <a16:creationId xmlns:a16="http://schemas.microsoft.com/office/drawing/2014/main" id="{232BDA6F-5676-4A41-A17E-BE0911BA9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6"/>
          <a:stretch/>
        </p:blipFill>
        <p:spPr bwMode="auto">
          <a:xfrm>
            <a:off x="10510683" y="6187802"/>
            <a:ext cx="1543659" cy="62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1B61C7-B87F-4AA5-80F4-2910355D1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4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9456"/>
            <a:ext cx="9448800" cy="1325562"/>
          </a:xfrm>
        </p:spPr>
        <p:txBody>
          <a:bodyPr/>
          <a:lstStyle/>
          <a:p>
            <a:r>
              <a:rPr lang="en-US" dirty="0">
                <a:solidFill>
                  <a:srgbClr val="003975"/>
                </a:solidFill>
              </a:rPr>
              <a:t>Pretreatment Settling Practices Updates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D0FAA47-4D16-4C08-A4F5-8DB610554FF3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12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017A9-A794-4A63-82A9-CD024777364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192" y="1545018"/>
            <a:ext cx="9448800" cy="5148072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478A58"/>
              </a:buClr>
            </a:pPr>
            <a:r>
              <a:rPr lang="en-US" dirty="0"/>
              <a:t>Detailed pretreatment functional process for pollutant removal</a:t>
            </a:r>
          </a:p>
          <a:p>
            <a:pPr>
              <a:buClr>
                <a:srgbClr val="478A58"/>
              </a:buClr>
            </a:pPr>
            <a:r>
              <a:rPr lang="en-US" dirty="0"/>
              <a:t>List of (Primary) Processes</a:t>
            </a:r>
          </a:p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Hydrodynamic Separation Devices</a:t>
            </a:r>
          </a:p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Screening and Straining Devices</a:t>
            </a:r>
          </a:p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Above Ground and Below Grade Storage and Settling Systems</a:t>
            </a:r>
          </a:p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Filtration Practices</a:t>
            </a:r>
          </a:p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Other Water Quality Devices</a:t>
            </a:r>
          </a:p>
          <a:p>
            <a:pPr marL="457200" lvl="1" indent="0">
              <a:buClr>
                <a:srgbClr val="478A58"/>
              </a:buClr>
              <a:buNone/>
            </a:pPr>
            <a:endParaRPr lang="en-US" dirty="0"/>
          </a:p>
          <a:p>
            <a:pPr>
              <a:buClr>
                <a:srgbClr val="478A58"/>
              </a:buClr>
            </a:pPr>
            <a:r>
              <a:rPr lang="en-US" dirty="0"/>
              <a:t>Organization</a:t>
            </a:r>
          </a:p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Each functional process section is subdivided into:</a:t>
            </a:r>
          </a:p>
          <a:p>
            <a:pPr lvl="2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Pretreatment Overview</a:t>
            </a:r>
          </a:p>
          <a:p>
            <a:pPr lvl="2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Process Summary and Pollutant Removal</a:t>
            </a:r>
          </a:p>
          <a:p>
            <a:pPr lvl="2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System Design and Sizing Information</a:t>
            </a:r>
          </a:p>
          <a:p>
            <a:pPr lvl="2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Installation Recommendations, Inspection, and Operation and Maintenance </a:t>
            </a:r>
          </a:p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Numerous references to manufacturer or assessment websites to assist with design, construction, performance, and operation and maintenance</a:t>
            </a:r>
          </a:p>
        </p:txBody>
      </p:sp>
      <p:pic>
        <p:nvPicPr>
          <p:cNvPr id="8" name="Picture 7" descr="City of Eagan pre-treatment concept, implemented by the City of St. Cloud, which includes two 5-inch by 40-inch channel drains bolted to the back of the curb to collect sediment and provide pretreatment prior to stormwater entering the raingarden.">
            <a:extLst>
              <a:ext uri="{FF2B5EF4-FFF2-40B4-BE49-F238E27FC236}">
                <a16:creationId xmlns:a16="http://schemas.microsoft.com/office/drawing/2014/main" id="{D71CA662-763A-4717-97DF-4EC3C6658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1992" y="743697"/>
            <a:ext cx="2212350" cy="5396480"/>
          </a:xfrm>
          <a:prstGeom prst="rect">
            <a:avLst/>
          </a:prstGeom>
        </p:spPr>
      </p:pic>
      <p:pic>
        <p:nvPicPr>
          <p:cNvPr id="5" name="Picture 2" descr="Geosyntec Consultants logo">
            <a:extLst>
              <a:ext uri="{FF2B5EF4-FFF2-40B4-BE49-F238E27FC236}">
                <a16:creationId xmlns:a16="http://schemas.microsoft.com/office/drawing/2014/main" id="{232BDA6F-5676-4A41-A17E-BE0911BA9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6"/>
          <a:stretch/>
        </p:blipFill>
        <p:spPr bwMode="auto">
          <a:xfrm>
            <a:off x="10510683" y="6187802"/>
            <a:ext cx="1543659" cy="62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1B61C7-B87F-4AA5-80F4-2910355D1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99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9456"/>
            <a:ext cx="9448800" cy="1325562"/>
          </a:xfrm>
        </p:spPr>
        <p:txBody>
          <a:bodyPr/>
          <a:lstStyle/>
          <a:p>
            <a:r>
              <a:rPr lang="en-US" dirty="0">
                <a:solidFill>
                  <a:srgbClr val="003975"/>
                </a:solidFill>
              </a:rPr>
              <a:t>Hydrodynamic Separation Devices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D0FAA47-4D16-4C08-A4F5-8DB610554FF3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13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017A9-A794-4A63-82A9-CD024777364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192" y="1415650"/>
            <a:ext cx="9448800" cy="4772152"/>
          </a:xfrm>
        </p:spPr>
        <p:txBody>
          <a:bodyPr>
            <a:normAutofit/>
          </a:bodyPr>
          <a:lstStyle/>
          <a:p>
            <a:pPr>
              <a:buClr>
                <a:srgbClr val="478A58"/>
              </a:buClr>
            </a:pPr>
            <a:r>
              <a:rPr lang="en-US" dirty="0"/>
              <a:t>Pretreatment Wiki Page</a:t>
            </a:r>
          </a:p>
          <a:p>
            <a:pPr>
              <a:buClr>
                <a:srgbClr val="478A58"/>
              </a:buClr>
            </a:pPr>
            <a:endParaRPr lang="en-US" dirty="0"/>
          </a:p>
        </p:txBody>
      </p:sp>
      <p:pic>
        <p:nvPicPr>
          <p:cNvPr id="11" name="Picture 10" descr="Screen shot of the Minnesota Stormwater Manual website header.">
            <a:extLst>
              <a:ext uri="{FF2B5EF4-FFF2-40B4-BE49-F238E27FC236}">
                <a16:creationId xmlns:a16="http://schemas.microsoft.com/office/drawing/2014/main" id="{48A881C4-D11B-45C5-81DF-5E4BCE129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1874391"/>
            <a:ext cx="9298610" cy="498139"/>
          </a:xfrm>
          <a:prstGeom prst="rect">
            <a:avLst/>
          </a:prstGeom>
        </p:spPr>
      </p:pic>
      <p:pic>
        <p:nvPicPr>
          <p:cNvPr id="4" name="Picture 3" descr="Screen shot of the Minnesota Stormwater Manual Pretreatment section on Hydrodynamic Separation Devices.">
            <a:extLst>
              <a:ext uri="{FF2B5EF4-FFF2-40B4-BE49-F238E27FC236}">
                <a16:creationId xmlns:a16="http://schemas.microsoft.com/office/drawing/2014/main" id="{2EF040F9-A14A-4CFE-90D6-2F9BB6453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" y="2357762"/>
            <a:ext cx="9340088" cy="4437372"/>
          </a:xfrm>
          <a:prstGeom prst="rect">
            <a:avLst/>
          </a:prstGeom>
        </p:spPr>
      </p:pic>
      <p:sp>
        <p:nvSpPr>
          <p:cNvPr id="12" name="Oval 11" descr="Red oval highlighting the hyperlinked text in the Minnesota Stormwater Manual related to the State of New Jersey Department of Environmental Protection performance standards.">
            <a:extLst>
              <a:ext uri="{FF2B5EF4-FFF2-40B4-BE49-F238E27FC236}">
                <a16:creationId xmlns:a16="http://schemas.microsoft.com/office/drawing/2014/main" id="{EEDAB34C-CCCB-4051-9D88-D80C75BA7721}"/>
              </a:ext>
            </a:extLst>
          </p:cNvPr>
          <p:cNvSpPr/>
          <p:nvPr/>
        </p:nvSpPr>
        <p:spPr>
          <a:xfrm>
            <a:off x="5445760" y="4660030"/>
            <a:ext cx="2390140" cy="782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 descr="Hyperlinked text call-out.">
            <a:extLst>
              <a:ext uri="{FF2B5EF4-FFF2-40B4-BE49-F238E27FC236}">
                <a16:creationId xmlns:a16="http://schemas.microsoft.com/office/drawing/2014/main" id="{FAC02E9B-9DFB-41F2-B3E8-20F3E1206DF5}"/>
              </a:ext>
            </a:extLst>
          </p:cNvPr>
          <p:cNvSpPr txBox="1"/>
          <p:nvPr/>
        </p:nvSpPr>
        <p:spPr>
          <a:xfrm>
            <a:off x="10004214" y="4116139"/>
            <a:ext cx="205232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Hyperlinked Text</a:t>
            </a:r>
          </a:p>
        </p:txBody>
      </p:sp>
      <p:pic>
        <p:nvPicPr>
          <p:cNvPr id="5" name="Picture 2" descr="Geosyntec Consultants logo">
            <a:extLst>
              <a:ext uri="{FF2B5EF4-FFF2-40B4-BE49-F238E27FC236}">
                <a16:creationId xmlns:a16="http://schemas.microsoft.com/office/drawing/2014/main" id="{232BDA6F-5676-4A41-A17E-BE0911BA9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6"/>
          <a:stretch/>
        </p:blipFill>
        <p:spPr bwMode="auto">
          <a:xfrm>
            <a:off x="10510683" y="6187802"/>
            <a:ext cx="1543659" cy="62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4C977C-F33C-45B8-8B20-0B8672E498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  <a:stCxn id="12" idx="6"/>
            <a:endCxn id="13" idx="1"/>
          </p:cNvCxnSpPr>
          <p:nvPr/>
        </p:nvCxnSpPr>
        <p:spPr>
          <a:xfrm flipV="1">
            <a:off x="7835900" y="4300805"/>
            <a:ext cx="2168314" cy="7503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1B61C7-B87F-4AA5-80F4-2910355D1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37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9456"/>
            <a:ext cx="9448800" cy="1325562"/>
          </a:xfrm>
        </p:spPr>
        <p:txBody>
          <a:bodyPr/>
          <a:lstStyle/>
          <a:p>
            <a:r>
              <a:rPr lang="en-US" dirty="0">
                <a:solidFill>
                  <a:srgbClr val="003975"/>
                </a:solidFill>
              </a:rPr>
              <a:t>Hydrodynamic Separation Devices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D0FAA47-4D16-4C08-A4F5-8DB610554FF3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14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017A9-A794-4A63-82A9-CD024777364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192" y="1415650"/>
            <a:ext cx="9448800" cy="4772152"/>
          </a:xfrm>
        </p:spPr>
        <p:txBody>
          <a:bodyPr>
            <a:normAutofit/>
          </a:bodyPr>
          <a:lstStyle/>
          <a:p>
            <a:pPr>
              <a:buClr>
                <a:srgbClr val="478A58"/>
              </a:buClr>
            </a:pPr>
            <a:r>
              <a:rPr lang="en-US" dirty="0"/>
              <a:t>Flow-through, often proprietary structures that establish a high-speed rotating flow within a cylindrical chamber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AA1231-91C5-457B-B722-F8A80AC7A6C3}"/>
              </a:ext>
            </a:extLst>
          </p:cNvPr>
          <p:cNvSpPr txBox="1">
            <a:spLocks/>
          </p:cNvSpPr>
          <p:nvPr/>
        </p:nvSpPr>
        <p:spPr>
          <a:xfrm>
            <a:off x="393192" y="2306319"/>
            <a:ext cx="7243421" cy="162560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Treatment Mechanisms</a:t>
            </a:r>
          </a:p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General Pollutants Removed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2" descr="Geosyntec Consultants logo">
            <a:extLst>
              <a:ext uri="{FF2B5EF4-FFF2-40B4-BE49-F238E27FC236}">
                <a16:creationId xmlns:a16="http://schemas.microsoft.com/office/drawing/2014/main" id="{232BDA6F-5676-4A41-A17E-BE0911BA9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6"/>
          <a:stretch/>
        </p:blipFill>
        <p:spPr bwMode="auto">
          <a:xfrm>
            <a:off x="10510683" y="6187802"/>
            <a:ext cx="1543659" cy="62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creen shot of the Minnesota Stormwater Manual table of proprietary pretreatment devices and their treatment mechanisms.">
            <a:extLst>
              <a:ext uri="{FF2B5EF4-FFF2-40B4-BE49-F238E27FC236}">
                <a16:creationId xmlns:a16="http://schemas.microsoft.com/office/drawing/2014/main" id="{BAFB2D0A-C42F-4F40-8859-8BE64C06A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14" y="3200400"/>
            <a:ext cx="8346499" cy="3438145"/>
          </a:xfrm>
          <a:prstGeom prst="rect">
            <a:avLst/>
          </a:prstGeom>
        </p:spPr>
      </p:pic>
      <p:pic>
        <p:nvPicPr>
          <p:cNvPr id="8" name="Picture 7" descr="Example diagrams of proprietary pretreatment devices in section and plan views.">
            <a:extLst>
              <a:ext uri="{FF2B5EF4-FFF2-40B4-BE49-F238E27FC236}">
                <a16:creationId xmlns:a16="http://schemas.microsoft.com/office/drawing/2014/main" id="{14515181-3F6E-41F8-AA2B-C51D543AB02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1"/>
          <a:stretch/>
        </p:blipFill>
        <p:spPr bwMode="auto">
          <a:xfrm>
            <a:off x="8727443" y="3484880"/>
            <a:ext cx="3423917" cy="2072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1B61C7-B87F-4AA5-80F4-2910355D1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3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9456"/>
            <a:ext cx="9448800" cy="1325562"/>
          </a:xfrm>
        </p:spPr>
        <p:txBody>
          <a:bodyPr/>
          <a:lstStyle/>
          <a:p>
            <a:r>
              <a:rPr lang="en-US" dirty="0">
                <a:solidFill>
                  <a:srgbClr val="003975"/>
                </a:solidFill>
              </a:rPr>
              <a:t>Hydrodynamic Separation Devices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D0FAA47-4D16-4C08-A4F5-8DB610554FF3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15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017A9-A794-4A63-82A9-CD024777364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192" y="1415650"/>
            <a:ext cx="9448800" cy="4772152"/>
          </a:xfrm>
        </p:spPr>
        <p:txBody>
          <a:bodyPr>
            <a:normAutofit/>
          </a:bodyPr>
          <a:lstStyle/>
          <a:p>
            <a:pPr>
              <a:buClr>
                <a:srgbClr val="478A58"/>
              </a:buClr>
            </a:pPr>
            <a:r>
              <a:rPr lang="en-US" dirty="0"/>
              <a:t>System Sizing and Design Information</a:t>
            </a:r>
          </a:p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4AE9C9A-B657-4098-BCAD-60AF9DABDC2B}"/>
              </a:ext>
            </a:extLst>
          </p:cNvPr>
          <p:cNvSpPr txBox="1">
            <a:spLocks/>
          </p:cNvSpPr>
          <p:nvPr/>
        </p:nvSpPr>
        <p:spPr>
          <a:xfrm>
            <a:off x="393192" y="1941372"/>
            <a:ext cx="7243421" cy="256081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Typical Land Use Applied</a:t>
            </a:r>
          </a:p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Compatible Downstream Practice</a:t>
            </a:r>
          </a:p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Sizing Calculations</a:t>
            </a:r>
          </a:p>
          <a:p>
            <a:pPr lvl="1">
              <a:buClr>
                <a:srgbClr val="478A58"/>
              </a:buClr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8CCD607-1141-437F-B9D9-753D47A046EF}"/>
              </a:ext>
            </a:extLst>
          </p:cNvPr>
          <p:cNvSpPr txBox="1">
            <a:spLocks/>
          </p:cNvSpPr>
          <p:nvPr/>
        </p:nvSpPr>
        <p:spPr>
          <a:xfrm>
            <a:off x="5552259" y="1930806"/>
            <a:ext cx="7243421" cy="256081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Inlets and Outlets</a:t>
            </a:r>
          </a:p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Openings</a:t>
            </a:r>
          </a:p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Flow Diversion Structures</a:t>
            </a:r>
          </a:p>
          <a:p>
            <a:pPr lvl="1">
              <a:buClr>
                <a:srgbClr val="478A58"/>
              </a:buClr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Screen shot of the Minnesota Stormwater Manual table of proprietary hydrodynamic pretreatment devices and typical design information.">
            <a:extLst>
              <a:ext uri="{FF2B5EF4-FFF2-40B4-BE49-F238E27FC236}">
                <a16:creationId xmlns:a16="http://schemas.microsoft.com/office/drawing/2014/main" id="{38568E42-55E1-43EC-BAA4-C8910F29F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58" y="3302001"/>
            <a:ext cx="9036312" cy="3511820"/>
          </a:xfrm>
          <a:prstGeom prst="rect">
            <a:avLst/>
          </a:prstGeom>
        </p:spPr>
      </p:pic>
      <p:pic>
        <p:nvPicPr>
          <p:cNvPr id="8" name="Picture 7" descr="Example diagrams of proprietary pretreatment devices in section and plan views.">
            <a:extLst>
              <a:ext uri="{FF2B5EF4-FFF2-40B4-BE49-F238E27FC236}">
                <a16:creationId xmlns:a16="http://schemas.microsoft.com/office/drawing/2014/main" id="{14515181-3F6E-41F8-AA2B-C51D543AB02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1"/>
          <a:stretch/>
        </p:blipFill>
        <p:spPr bwMode="auto">
          <a:xfrm>
            <a:off x="9316720" y="3749040"/>
            <a:ext cx="2737622" cy="16933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Geosyntec Consultants logo">
            <a:extLst>
              <a:ext uri="{FF2B5EF4-FFF2-40B4-BE49-F238E27FC236}">
                <a16:creationId xmlns:a16="http://schemas.microsoft.com/office/drawing/2014/main" id="{232BDA6F-5676-4A41-A17E-BE0911BA9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6"/>
          <a:stretch/>
        </p:blipFill>
        <p:spPr bwMode="auto">
          <a:xfrm>
            <a:off x="10510683" y="6187802"/>
            <a:ext cx="1543659" cy="62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1B61C7-B87F-4AA5-80F4-2910355D1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47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9456"/>
            <a:ext cx="9448800" cy="1325562"/>
          </a:xfrm>
        </p:spPr>
        <p:txBody>
          <a:bodyPr/>
          <a:lstStyle/>
          <a:p>
            <a:r>
              <a:rPr lang="en-US" dirty="0">
                <a:solidFill>
                  <a:srgbClr val="003975"/>
                </a:solidFill>
              </a:rPr>
              <a:t>Hydrodynamic Separation Devices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D0FAA47-4D16-4C08-A4F5-8DB610554FF3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16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017A9-A794-4A63-82A9-CD024777364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192" y="1415650"/>
            <a:ext cx="9448800" cy="4772152"/>
          </a:xfrm>
        </p:spPr>
        <p:txBody>
          <a:bodyPr>
            <a:normAutofit/>
          </a:bodyPr>
          <a:lstStyle/>
          <a:p>
            <a:pPr>
              <a:buClr>
                <a:srgbClr val="478A58"/>
              </a:buClr>
            </a:pPr>
            <a:r>
              <a:rPr lang="en-US" dirty="0"/>
              <a:t>Installation Recommendations, Inspection, and Operation and Maintenance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4AE9C9A-B657-4098-BCAD-60AF9DABDC2B}"/>
              </a:ext>
            </a:extLst>
          </p:cNvPr>
          <p:cNvSpPr txBox="1">
            <a:spLocks/>
          </p:cNvSpPr>
          <p:nvPr/>
        </p:nvSpPr>
        <p:spPr>
          <a:xfrm>
            <a:off x="393192" y="1982012"/>
            <a:ext cx="7243421" cy="256081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Installation Considerations</a:t>
            </a:r>
          </a:p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Inspection Frequency</a:t>
            </a:r>
          </a:p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Typical Maintenance</a:t>
            </a:r>
          </a:p>
          <a:p>
            <a:pPr lvl="1">
              <a:buClr>
                <a:srgbClr val="478A58"/>
              </a:buClr>
            </a:pPr>
            <a:endParaRPr lang="en-US" dirty="0">
              <a:latin typeface="Aktiv Grotesk Cd Light" panose="020B0406020203020204" pitchFamily="34" charset="0"/>
              <a:cs typeface="Aktiv Grotesk Cd Light" panose="020B0406020203020204" pitchFamily="34" charset="0"/>
            </a:endParaRPr>
          </a:p>
          <a:p>
            <a:endParaRPr lang="en-US" dirty="0">
              <a:latin typeface="Aktiv Grotesk Cd Light" panose="020B0406020203020204" pitchFamily="34" charset="0"/>
              <a:cs typeface="Aktiv Grotesk Cd Light" panose="020B0406020203020204" pitchFamily="34" charset="0"/>
            </a:endParaRPr>
          </a:p>
          <a:p>
            <a:endParaRPr lang="en-US" dirty="0">
              <a:latin typeface="Aktiv Grotesk Cd Light" panose="020B0406020203020204" pitchFamily="34" charset="0"/>
              <a:cs typeface="Aktiv Grotesk Cd Light" panose="020B0406020203020204" pitchFamily="34" charset="0"/>
            </a:endParaRPr>
          </a:p>
          <a:p>
            <a:endParaRPr lang="en-US" dirty="0">
              <a:latin typeface="Aktiv Grotesk Cd Light" panose="020B0406020203020204" pitchFamily="34" charset="0"/>
              <a:cs typeface="Aktiv Grotesk Cd Light" panose="020B0406020203020204" pitchFamily="34" charset="0"/>
            </a:endParaRPr>
          </a:p>
          <a:p>
            <a:endParaRPr lang="en-US" dirty="0">
              <a:latin typeface="Aktiv Grotesk Cd Light" panose="020B0406020203020204" pitchFamily="34" charset="0"/>
              <a:cs typeface="Aktiv Grotesk Cd Light" panose="020B0406020203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8CCD607-1141-437F-B9D9-753D47A046EF}"/>
              </a:ext>
            </a:extLst>
          </p:cNvPr>
          <p:cNvSpPr txBox="1">
            <a:spLocks/>
          </p:cNvSpPr>
          <p:nvPr/>
        </p:nvSpPr>
        <p:spPr>
          <a:xfrm>
            <a:off x="5552259" y="1971446"/>
            <a:ext cx="5532301" cy="256081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Public/ Private Considerations</a:t>
            </a:r>
          </a:p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Minimize Maintenance</a:t>
            </a:r>
          </a:p>
          <a:p>
            <a:pPr lvl="1">
              <a:buClr>
                <a:srgbClr val="003975"/>
              </a:buClr>
            </a:pP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Cost Considerations</a:t>
            </a:r>
          </a:p>
          <a:p>
            <a:pPr lvl="1">
              <a:buClr>
                <a:srgbClr val="478A58"/>
              </a:buClr>
            </a:pPr>
            <a:endParaRPr lang="en-US" dirty="0">
              <a:latin typeface="Aktiv Grotesk Cd Light" panose="020B0406020203020204" pitchFamily="34" charset="0"/>
              <a:cs typeface="Aktiv Grotesk Cd Light" panose="020B0406020203020204" pitchFamily="34" charset="0"/>
            </a:endParaRPr>
          </a:p>
          <a:p>
            <a:endParaRPr lang="en-US" dirty="0">
              <a:latin typeface="Aktiv Grotesk Cd Light" panose="020B0406020203020204" pitchFamily="34" charset="0"/>
              <a:cs typeface="Aktiv Grotesk Cd Light" panose="020B0406020203020204" pitchFamily="34" charset="0"/>
            </a:endParaRPr>
          </a:p>
          <a:p>
            <a:endParaRPr lang="en-US" dirty="0">
              <a:latin typeface="Aktiv Grotesk Cd Light" panose="020B0406020203020204" pitchFamily="34" charset="0"/>
              <a:cs typeface="Aktiv Grotesk Cd Light" panose="020B0406020203020204" pitchFamily="34" charset="0"/>
            </a:endParaRPr>
          </a:p>
          <a:p>
            <a:endParaRPr lang="en-US" dirty="0">
              <a:latin typeface="Aktiv Grotesk Cd Light" panose="020B0406020203020204" pitchFamily="34" charset="0"/>
              <a:cs typeface="Aktiv Grotesk Cd Light" panose="020B0406020203020204" pitchFamily="34" charset="0"/>
            </a:endParaRPr>
          </a:p>
          <a:p>
            <a:endParaRPr lang="en-US" dirty="0">
              <a:latin typeface="Aktiv Grotesk Cd Light" panose="020B0406020203020204" pitchFamily="34" charset="0"/>
              <a:cs typeface="Aktiv Grotesk Cd Light" panose="020B0406020203020204" pitchFamily="34" charset="0"/>
            </a:endParaRPr>
          </a:p>
        </p:txBody>
      </p:sp>
      <p:pic>
        <p:nvPicPr>
          <p:cNvPr id="8" name="Picture 7" descr="Example diagrams of proprietary pretreatment devices in section and plan views.">
            <a:extLst>
              <a:ext uri="{FF2B5EF4-FFF2-40B4-BE49-F238E27FC236}">
                <a16:creationId xmlns:a16="http://schemas.microsoft.com/office/drawing/2014/main" id="{14515181-3F6E-41F8-AA2B-C51D543AB02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1"/>
          <a:stretch/>
        </p:blipFill>
        <p:spPr bwMode="auto">
          <a:xfrm>
            <a:off x="9514344" y="4284914"/>
            <a:ext cx="2539998" cy="16729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Screen shot of the Minnesota Stormwater Manual table of proprietary hydrodynamic pretreatment devices and installation, inspection, operation, and maintenance information including hyperlinks to other sections within the Stormwater Manual wiki.">
            <a:extLst>
              <a:ext uri="{FF2B5EF4-FFF2-40B4-BE49-F238E27FC236}">
                <a16:creationId xmlns:a16="http://schemas.microsoft.com/office/drawing/2014/main" id="{67A9F1BE-2B0A-4461-B233-F94DB32F8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09" y="3524628"/>
            <a:ext cx="9395436" cy="3143294"/>
          </a:xfrm>
          <a:prstGeom prst="rect">
            <a:avLst/>
          </a:prstGeom>
        </p:spPr>
      </p:pic>
      <p:sp>
        <p:nvSpPr>
          <p:cNvPr id="12" name="Oval 11" descr="Red oval highlighting hyperlinked text to other sections in the Minnesota Stormwater Manual.">
            <a:extLst>
              <a:ext uri="{FF2B5EF4-FFF2-40B4-BE49-F238E27FC236}">
                <a16:creationId xmlns:a16="http://schemas.microsoft.com/office/drawing/2014/main" id="{CAB13C47-E4BF-45ED-99E3-AE0E126FF4B6}"/>
              </a:ext>
            </a:extLst>
          </p:cNvPr>
          <p:cNvSpPr/>
          <p:nvPr/>
        </p:nvSpPr>
        <p:spPr>
          <a:xfrm>
            <a:off x="904240" y="4836160"/>
            <a:ext cx="1300480" cy="782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 descr="Red oval highlighting hyperlinked text to other sections in the Minnesota Stormwater Manual.">
            <a:extLst>
              <a:ext uri="{FF2B5EF4-FFF2-40B4-BE49-F238E27FC236}">
                <a16:creationId xmlns:a16="http://schemas.microsoft.com/office/drawing/2014/main" id="{0506275D-9F76-420E-B868-B77DE887B7B5}"/>
              </a:ext>
            </a:extLst>
          </p:cNvPr>
          <p:cNvSpPr/>
          <p:nvPr/>
        </p:nvSpPr>
        <p:spPr>
          <a:xfrm>
            <a:off x="3255441" y="4339089"/>
            <a:ext cx="1300480" cy="782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0C651B-7EAE-4A22-A49F-70370BF023ED}"/>
              </a:ext>
            </a:extLst>
          </p:cNvPr>
          <p:cNvSpPr txBox="1"/>
          <p:nvPr/>
        </p:nvSpPr>
        <p:spPr>
          <a:xfrm>
            <a:off x="2503601" y="5673531"/>
            <a:ext cx="205232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Hyperlinked Text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DE54F3-FBC4-4D65-A3C1-17F78D807565}"/>
              </a:ext>
            </a:extLst>
          </p:cNvPr>
          <p:cNvSpPr txBox="1"/>
          <p:nvPr/>
        </p:nvSpPr>
        <p:spPr>
          <a:xfrm>
            <a:off x="404621" y="6135407"/>
            <a:ext cx="2015921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Linked References</a:t>
            </a:r>
          </a:p>
        </p:txBody>
      </p:sp>
      <p:pic>
        <p:nvPicPr>
          <p:cNvPr id="15" name="Picture 14" descr="Hyperlinked text references screenshot to other sections in the Minnesota Stormwater Manual.">
            <a:extLst>
              <a:ext uri="{FF2B5EF4-FFF2-40B4-BE49-F238E27FC236}">
                <a16:creationId xmlns:a16="http://schemas.microsoft.com/office/drawing/2014/main" id="{FA25B6F4-ACD0-4B29-8F9A-8D4A7E1C6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7521" y="6128279"/>
            <a:ext cx="3879719" cy="383588"/>
          </a:xfrm>
          <a:prstGeom prst="rect">
            <a:avLst/>
          </a:prstGeom>
        </p:spPr>
      </p:pic>
      <p:pic>
        <p:nvPicPr>
          <p:cNvPr id="5" name="Picture 2" descr="Geosyntec Consultants logo">
            <a:extLst>
              <a:ext uri="{FF2B5EF4-FFF2-40B4-BE49-F238E27FC236}">
                <a16:creationId xmlns:a16="http://schemas.microsoft.com/office/drawing/2014/main" id="{232BDA6F-5676-4A41-A17E-BE0911BA9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6"/>
          <a:stretch/>
        </p:blipFill>
        <p:spPr bwMode="auto">
          <a:xfrm>
            <a:off x="10510683" y="6187802"/>
            <a:ext cx="1543659" cy="62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F3BADB-170C-4BAD-AC71-EDEB5D033C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stCxn id="13" idx="4"/>
            <a:endCxn id="14" idx="0"/>
          </p:cNvCxnSpPr>
          <p:nvPr/>
        </p:nvCxnSpPr>
        <p:spPr>
          <a:xfrm flipH="1">
            <a:off x="3529761" y="5121409"/>
            <a:ext cx="375920" cy="5521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6D3CBF5-FFC3-4CCF-9F0B-917DC7FA3A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stCxn id="12" idx="6"/>
            <a:endCxn id="14" idx="0"/>
          </p:cNvCxnSpPr>
          <p:nvPr/>
        </p:nvCxnSpPr>
        <p:spPr>
          <a:xfrm>
            <a:off x="2204720" y="5227320"/>
            <a:ext cx="1325041" cy="4462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0AD4BD3-3CA1-4B03-A505-25D5906F8D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1412582" y="5373384"/>
            <a:ext cx="0" cy="7620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41C05B2-B673-450B-AB57-4432A85C60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  <a:stCxn id="20" idx="3"/>
            <a:endCxn id="15" idx="1"/>
          </p:cNvCxnSpPr>
          <p:nvPr/>
        </p:nvCxnSpPr>
        <p:spPr>
          <a:xfrm>
            <a:off x="2420542" y="6320073"/>
            <a:ext cx="51697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1B61C7-B87F-4AA5-80F4-2910355D1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5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9456"/>
            <a:ext cx="9448800" cy="1325562"/>
          </a:xfrm>
        </p:spPr>
        <p:txBody>
          <a:bodyPr/>
          <a:lstStyle/>
          <a:p>
            <a:r>
              <a:rPr lang="en-US" dirty="0">
                <a:solidFill>
                  <a:srgbClr val="003975"/>
                </a:solidFill>
              </a:rPr>
              <a:t>Hydrodynamic Separation Devices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D0FAA47-4D16-4C08-A4F5-8DB610554FF3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17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017A9-A794-4A63-82A9-CD024777364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192" y="1415650"/>
            <a:ext cx="9448800" cy="4772152"/>
          </a:xfrm>
        </p:spPr>
        <p:txBody>
          <a:bodyPr>
            <a:normAutofit/>
          </a:bodyPr>
          <a:lstStyle/>
          <a:p>
            <a:pPr>
              <a:buClr>
                <a:srgbClr val="478A58"/>
              </a:buClr>
            </a:pPr>
            <a:r>
              <a:rPr lang="en-US" dirty="0"/>
              <a:t>Navigation Links to Tabular Information</a:t>
            </a:r>
          </a:p>
          <a:p>
            <a:endParaRPr lang="en-US" dirty="0"/>
          </a:p>
        </p:txBody>
      </p:sp>
      <p:pic>
        <p:nvPicPr>
          <p:cNvPr id="9" name="Picture 8" descr="Screenshot of Minnesota Stormwater Manual wiki page on installation and maintenance recommendations for proprietary hydrodynamic separators, including a bullet list of links to other tables with information on hydrodynamic devices within the Stormwater Manual.">
            <a:extLst>
              <a:ext uri="{FF2B5EF4-FFF2-40B4-BE49-F238E27FC236}">
                <a16:creationId xmlns:a16="http://schemas.microsoft.com/office/drawing/2014/main" id="{39EC7986-03C3-4770-8B65-98A04662E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92" y="2065337"/>
            <a:ext cx="10515600" cy="4122466"/>
          </a:xfrm>
          <a:prstGeom prst="rect">
            <a:avLst/>
          </a:prstGeom>
        </p:spPr>
      </p:pic>
      <p:pic>
        <p:nvPicPr>
          <p:cNvPr id="5" name="Picture 2" descr="Geosyntec Consultants logo">
            <a:extLst>
              <a:ext uri="{FF2B5EF4-FFF2-40B4-BE49-F238E27FC236}">
                <a16:creationId xmlns:a16="http://schemas.microsoft.com/office/drawing/2014/main" id="{232BDA6F-5676-4A41-A17E-BE0911BA9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6"/>
          <a:stretch/>
        </p:blipFill>
        <p:spPr bwMode="auto">
          <a:xfrm>
            <a:off x="10510683" y="6187802"/>
            <a:ext cx="1543659" cy="62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 descr="Red rectangle highlighting links to tables with information on hydrodynamic devices in other sections in the Minnesota Stormwater Manual.">
            <a:extLst>
              <a:ext uri="{FF2B5EF4-FFF2-40B4-BE49-F238E27FC236}">
                <a16:creationId xmlns:a16="http://schemas.microsoft.com/office/drawing/2014/main" id="{5DB38126-A1F2-4A52-AE66-825AEB692A91}"/>
              </a:ext>
            </a:extLst>
          </p:cNvPr>
          <p:cNvSpPr/>
          <p:nvPr/>
        </p:nvSpPr>
        <p:spPr>
          <a:xfrm>
            <a:off x="393192" y="4292599"/>
            <a:ext cx="10414508" cy="189520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descr="Red rectangle highlighting links to tables with information on hydrodynamic devices in other sections in the Minnesota Stormwater Manual.">
            <a:extLst>
              <a:ext uri="{FF2B5EF4-FFF2-40B4-BE49-F238E27FC236}">
                <a16:creationId xmlns:a16="http://schemas.microsoft.com/office/drawing/2014/main" id="{644E47D1-9725-4E44-89C4-0B06B1670903}"/>
              </a:ext>
            </a:extLst>
          </p:cNvPr>
          <p:cNvSpPr/>
          <p:nvPr/>
        </p:nvSpPr>
        <p:spPr>
          <a:xfrm>
            <a:off x="5626100" y="4749800"/>
            <a:ext cx="2654300" cy="241300"/>
          </a:xfrm>
          <a:prstGeom prst="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 descr="Red rectangle highlighting links to tables with information on hydrodynamic devices in other sections in the Minnesota Stormwater Manual.">
            <a:extLst>
              <a:ext uri="{FF2B5EF4-FFF2-40B4-BE49-F238E27FC236}">
                <a16:creationId xmlns:a16="http://schemas.microsoft.com/office/drawing/2014/main" id="{4FF91EF7-8218-441F-A9ED-0AB477C35FF8}"/>
              </a:ext>
            </a:extLst>
          </p:cNvPr>
          <p:cNvSpPr/>
          <p:nvPr/>
        </p:nvSpPr>
        <p:spPr>
          <a:xfrm>
            <a:off x="2845308" y="4965700"/>
            <a:ext cx="2780792" cy="241300"/>
          </a:xfrm>
          <a:prstGeom prst="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 descr="Red rectangle highlighting links to tables with information on hydrodynamic devices in other sections in the Minnesota Stormwater Manual.">
            <a:extLst>
              <a:ext uri="{FF2B5EF4-FFF2-40B4-BE49-F238E27FC236}">
                <a16:creationId xmlns:a16="http://schemas.microsoft.com/office/drawing/2014/main" id="{B3DA58CB-E9B9-49B0-A123-3B800EE1DE43}"/>
              </a:ext>
            </a:extLst>
          </p:cNvPr>
          <p:cNvSpPr/>
          <p:nvPr/>
        </p:nvSpPr>
        <p:spPr>
          <a:xfrm>
            <a:off x="546608" y="5284650"/>
            <a:ext cx="5244592" cy="785950"/>
          </a:xfrm>
          <a:prstGeom prst="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1B61C7-B87F-4AA5-80F4-2910355D1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12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1" y="219456"/>
            <a:ext cx="11798805" cy="1325562"/>
          </a:xfrm>
        </p:spPr>
        <p:txBody>
          <a:bodyPr/>
          <a:lstStyle/>
          <a:p>
            <a:r>
              <a:rPr lang="en-US" dirty="0">
                <a:solidFill>
                  <a:srgbClr val="003975"/>
                </a:solidFill>
              </a:rPr>
              <a:t> Screening and Straining devices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D0FAA47-4D16-4C08-A4F5-8DB610554FF3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18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5" name="Picture 2" descr="Geosyntec Consultants logo">
            <a:extLst>
              <a:ext uri="{FF2B5EF4-FFF2-40B4-BE49-F238E27FC236}">
                <a16:creationId xmlns:a16="http://schemas.microsoft.com/office/drawing/2014/main" id="{232BDA6F-5676-4A41-A17E-BE0911BA9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6"/>
          <a:stretch/>
        </p:blipFill>
        <p:spPr bwMode="auto">
          <a:xfrm>
            <a:off x="10510683" y="6187802"/>
            <a:ext cx="1543659" cy="62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1B61C7-B87F-4AA5-80F4-2910355D1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C6591A67-8AA8-4551-8897-16B0F2DBE342}"/>
              </a:ext>
            </a:extLst>
          </p:cNvPr>
          <p:cNvGrpSpPr/>
          <p:nvPr/>
        </p:nvGrpSpPr>
        <p:grpSpPr>
          <a:xfrm>
            <a:off x="352551" y="1448804"/>
            <a:ext cx="10213849" cy="5189739"/>
            <a:chOff x="352551" y="1448804"/>
            <a:chExt cx="10213849" cy="5189739"/>
          </a:xfrm>
        </p:grpSpPr>
        <p:pic>
          <p:nvPicPr>
            <p:cNvPr id="8" name="Picture 7" descr="Screen shot of the Minnesota Stormwater Manual wiki page on Pretreatment - Screening and straining devices.">
              <a:extLst>
                <a:ext uri="{FF2B5EF4-FFF2-40B4-BE49-F238E27FC236}">
                  <a16:creationId xmlns:a16="http://schemas.microsoft.com/office/drawing/2014/main" id="{C9BD4CB0-8CEC-4D1C-87A3-AA6D0E04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551" y="1448804"/>
              <a:ext cx="10213849" cy="518973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2E058F-FABF-4962-9E8A-CDCFF9E5ECC2}"/>
                </a:ext>
              </a:extLst>
            </p:cNvPr>
            <p:cNvSpPr/>
            <p:nvPr/>
          </p:nvSpPr>
          <p:spPr>
            <a:xfrm>
              <a:off x="4912256" y="2156912"/>
              <a:ext cx="2070100" cy="304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98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1" y="219456"/>
            <a:ext cx="11798805" cy="1325562"/>
          </a:xfrm>
        </p:spPr>
        <p:txBody>
          <a:bodyPr/>
          <a:lstStyle/>
          <a:p>
            <a:r>
              <a:rPr lang="en-US" dirty="0">
                <a:solidFill>
                  <a:srgbClr val="003975"/>
                </a:solidFill>
              </a:rPr>
              <a:t> Above ground and below grade storage and settling devices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D0FAA47-4D16-4C08-A4F5-8DB610554FF3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19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6" name="Picture 15" descr="Screen shot of the Minnesota Stormwater Manual header bar on the wiki page.">
            <a:extLst>
              <a:ext uri="{FF2B5EF4-FFF2-40B4-BE49-F238E27FC236}">
                <a16:creationId xmlns:a16="http://schemas.microsoft.com/office/drawing/2014/main" id="{C75375B7-5C78-4A13-AEA3-55EB08853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0" y="1234989"/>
            <a:ext cx="10148999" cy="543695"/>
          </a:xfrm>
          <a:prstGeom prst="rect">
            <a:avLst/>
          </a:prstGeom>
        </p:spPr>
      </p:pic>
      <p:pic>
        <p:nvPicPr>
          <p:cNvPr id="4" name="Picture 3" descr="Screen shot of the Minnesota Stormwater Manual wiki page on Pretreatment - above ground and below grade storage and settling devices.">
            <a:extLst>
              <a:ext uri="{FF2B5EF4-FFF2-40B4-BE49-F238E27FC236}">
                <a16:creationId xmlns:a16="http://schemas.microsoft.com/office/drawing/2014/main" id="{605F85E1-2A2B-4A0B-9759-B8D71FB40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" y="1800988"/>
            <a:ext cx="10190024" cy="5012834"/>
          </a:xfrm>
          <a:prstGeom prst="rect">
            <a:avLst/>
          </a:prstGeom>
        </p:spPr>
      </p:pic>
      <p:pic>
        <p:nvPicPr>
          <p:cNvPr id="5" name="Picture 2" descr="Geosyntec Consultants logo">
            <a:extLst>
              <a:ext uri="{FF2B5EF4-FFF2-40B4-BE49-F238E27FC236}">
                <a16:creationId xmlns:a16="http://schemas.microsoft.com/office/drawing/2014/main" id="{232BDA6F-5676-4A41-A17E-BE0911BA9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6"/>
          <a:stretch/>
        </p:blipFill>
        <p:spPr bwMode="auto">
          <a:xfrm>
            <a:off x="10510683" y="6187802"/>
            <a:ext cx="1543659" cy="62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1B61C7-B87F-4AA5-80F4-2910355D1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6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D5A01-B6A2-42BC-908B-01BB09E4F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6C5B7-F231-4256-9BF2-A8FAF5CB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21B80-17CB-465B-A6DE-539807BD3B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Project Team &amp; Roles</a:t>
            </a:r>
          </a:p>
          <a:p>
            <a:r>
              <a:rPr lang="en-US" dirty="0"/>
              <a:t>Overview of Pretreatment Work</a:t>
            </a:r>
          </a:p>
          <a:p>
            <a:r>
              <a:rPr lang="en-US" dirty="0"/>
              <a:t>Pretreatment Settling Practices Updates</a:t>
            </a:r>
          </a:p>
          <a:p>
            <a:r>
              <a:rPr lang="en-US" dirty="0"/>
              <a:t>Pretreatment Sizing Recommendations</a:t>
            </a:r>
          </a:p>
          <a:p>
            <a:r>
              <a:rPr lang="en-US" dirty="0"/>
              <a:t>Pretreatment Case Studies</a:t>
            </a:r>
          </a:p>
          <a:p>
            <a:endParaRPr lang="en-US" dirty="0"/>
          </a:p>
        </p:txBody>
      </p:sp>
      <p:pic>
        <p:nvPicPr>
          <p:cNvPr id="5" name="Picture 2" descr="Minnesota Pollution Control Agency Minnesota Stormwater Manual Wiki logo.">
            <a:extLst>
              <a:ext uri="{FF2B5EF4-FFF2-40B4-BE49-F238E27FC236}">
                <a16:creationId xmlns:a16="http://schemas.microsoft.com/office/drawing/2014/main" id="{C5BD9D7C-5964-4927-AA35-D34548ED5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94" b="97906" l="424" r="97034">
                        <a14:foregroundMark x1="41949" y1="27749" x2="41949" y2="27749"/>
                        <a14:foregroundMark x1="30085" y1="25654" x2="31780" y2="28272"/>
                        <a14:foregroundMark x1="19492" y1="60733" x2="25847" y2="79058"/>
                        <a14:foregroundMark x1="29661" y1="78010" x2="29661" y2="78010"/>
                        <a14:foregroundMark x1="47458" y1="76963" x2="47458" y2="76963"/>
                        <a14:foregroundMark x1="79237" y1="76963" x2="79237" y2="76963"/>
                        <a14:foregroundMark x1="91102" y1="23560" x2="43220" y2="30366"/>
                        <a14:foregroundMark x1="43220" y1="30366" x2="36017" y2="49738"/>
                        <a14:foregroundMark x1="36017" y1="49738" x2="36017" y2="69110"/>
                        <a14:foregroundMark x1="36017" y1="69110" x2="46186" y2="89005"/>
                        <a14:foregroundMark x1="46186" y1="89005" x2="64407" y2="92670"/>
                        <a14:foregroundMark x1="64407" y1="92670" x2="88136" y2="87435"/>
                        <a14:foregroundMark x1="88136" y1="87435" x2="93644" y2="67539"/>
                        <a14:foregroundMark x1="93644" y1="67539" x2="84322" y2="42932"/>
                        <a14:foregroundMark x1="84322" y1="42932" x2="84322" y2="35079"/>
                        <a14:foregroundMark x1="94492" y1="85864" x2="76695" y2="94764"/>
                        <a14:foregroundMark x1="61864" y1="77487" x2="69492" y2="80628"/>
                        <a14:foregroundMark x1="81356" y1="72775" x2="75847" y2="84293"/>
                        <a14:foregroundMark x1="95339" y1="27749" x2="97034" y2="48168"/>
                        <a14:foregroundMark x1="93644" y1="97906" x2="93644" y2="97906"/>
                        <a14:foregroundMark x1="9322" y1="29843" x2="12712" y2="30890"/>
                        <a14:foregroundMark x1="13983" y1="29319" x2="13559" y2="31414"/>
                        <a14:foregroundMark x1="847" y1="24084" x2="9322" y2="29319"/>
                        <a14:foregroundMark x1="58475" y1="18848" x2="75000" y2="18325"/>
                        <a14:foregroundMark x1="75000" y1="18325" x2="75000" y2="18325"/>
                        <a14:foregroundMark x1="5932" y1="33508" x2="1271" y2="39267"/>
                        <a14:foregroundMark x1="7538" y1="52356" x2="9322" y2="56545"/>
                        <a14:foregroundMark x1="7092" y1="51309" x2="7538" y2="52356"/>
                        <a14:foregroundMark x1="6869" y1="50785" x2="7092" y2="51309"/>
                        <a14:foregroundMark x1="6646" y1="50262" x2="6869" y2="50785"/>
                        <a14:foregroundMark x1="6423" y1="49738" x2="6646" y2="50262"/>
                        <a14:foregroundMark x1="6200" y1="49215" x2="6423" y2="49738"/>
                        <a14:foregroundMark x1="5085" y1="46597" x2="6200" y2="49215"/>
                        <a14:foregroundMark x1="7415" y1="62304" x2="14831" y2="70157"/>
                        <a14:foregroundMark x1="5932" y1="60733" x2="7415" y2="62304"/>
                        <a14:foregroundMark x1="2307" y1="76440" x2="1271" y2="77487"/>
                        <a14:foregroundMark x1="5932" y1="72775" x2="2307" y2="76440"/>
                        <a14:foregroundMark x1="19492" y1="7853" x2="46186" y2="8901"/>
                        <a14:foregroundMark x1="17797" y1="11518" x2="17797" y2="11518"/>
                        <a14:foregroundMark x1="19915" y1="4188" x2="19915" y2="4188"/>
                        <a14:foregroundMark x1="17373" y1="4188" x2="31780" y2="2094"/>
                        <a14:foregroundMark x1="31780" y1="2094" x2="45339" y2="9424"/>
                        <a14:foregroundMark x1="45339" y1="9424" x2="45339" y2="9424"/>
                        <a14:backgroundMark x1="5508" y1="51309" x2="5508" y2="51309"/>
                        <a14:backgroundMark x1="6356" y1="50785" x2="6356" y2="50785"/>
                        <a14:backgroundMark x1="7203" y1="49738" x2="7203" y2="49738"/>
                        <a14:backgroundMark x1="5508" y1="50262" x2="5508" y2="50262"/>
                        <a14:backgroundMark x1="6356" y1="49738" x2="6356" y2="49738"/>
                        <a14:backgroundMark x1="7203" y1="51309" x2="7203" y2="51309"/>
                        <a14:backgroundMark x1="7203" y1="52356" x2="7203" y2="52356"/>
                        <a14:backgroundMark x1="7203" y1="50262" x2="7203" y2="50262"/>
                        <a14:backgroundMark x1="5508" y1="49215" x2="5508" y2="49215"/>
                        <a14:backgroundMark x1="7203" y1="62304" x2="7203" y2="62304"/>
                        <a14:backgroundMark x1="6356" y1="62304" x2="6356" y2="62304"/>
                        <a14:backgroundMark x1="6780" y1="62304" x2="6780" y2="62304"/>
                        <a14:backgroundMark x1="3814" y1="76440" x2="3814" y2="76440"/>
                        <a14:backgroundMark x1="3814" y1="76440" x2="3814" y2="76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"/>
          <a:stretch/>
        </p:blipFill>
        <p:spPr bwMode="auto">
          <a:xfrm>
            <a:off x="9400517" y="4556760"/>
            <a:ext cx="2081197" cy="167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5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1" y="219456"/>
            <a:ext cx="11798805" cy="1325562"/>
          </a:xfrm>
        </p:spPr>
        <p:txBody>
          <a:bodyPr/>
          <a:lstStyle/>
          <a:p>
            <a:r>
              <a:rPr lang="en-US" dirty="0">
                <a:solidFill>
                  <a:srgbClr val="003975"/>
                </a:solidFill>
              </a:rPr>
              <a:t> Filtration devices and practices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D0FAA47-4D16-4C08-A4F5-8DB610554FF3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20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3" name="Picture 2" descr="Screen shot of the Minnesota Stormwater Manual wiki page on Pretreatment - Filtration devices and practices.">
            <a:extLst>
              <a:ext uri="{FF2B5EF4-FFF2-40B4-BE49-F238E27FC236}">
                <a16:creationId xmlns:a16="http://schemas.microsoft.com/office/drawing/2014/main" id="{72F82926-D374-43DC-BD4A-696AA2209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91" y="1402080"/>
            <a:ext cx="10177916" cy="5236464"/>
          </a:xfrm>
          <a:prstGeom prst="rect">
            <a:avLst/>
          </a:prstGeom>
        </p:spPr>
      </p:pic>
      <p:pic>
        <p:nvPicPr>
          <p:cNvPr id="5" name="Picture 2" descr="Geosyntec Consultants logo">
            <a:extLst>
              <a:ext uri="{FF2B5EF4-FFF2-40B4-BE49-F238E27FC236}">
                <a16:creationId xmlns:a16="http://schemas.microsoft.com/office/drawing/2014/main" id="{232BDA6F-5676-4A41-A17E-BE0911BA9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6"/>
          <a:stretch/>
        </p:blipFill>
        <p:spPr bwMode="auto">
          <a:xfrm>
            <a:off x="10510683" y="6187802"/>
            <a:ext cx="1543659" cy="62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1B61C7-B87F-4AA5-80F4-2910355D1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06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1" y="219456"/>
            <a:ext cx="11798805" cy="1325562"/>
          </a:xfrm>
        </p:spPr>
        <p:txBody>
          <a:bodyPr/>
          <a:lstStyle/>
          <a:p>
            <a:r>
              <a:rPr lang="en-US" dirty="0">
                <a:solidFill>
                  <a:srgbClr val="003975"/>
                </a:solidFill>
              </a:rPr>
              <a:t>Other pretreatment water quality devices and practices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D0FAA47-4D16-4C08-A4F5-8DB610554FF3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21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4" name="Picture 3" descr="Screen shot of the Minnesota Stormwater Manual wiki page on Pretreatment - Other pretreatment water quality devices and practices.  Includes a bullet list of hyperlinked text to other tables with information on other water quality devices within the Minnesota Stormwater Manual wiki.">
            <a:extLst>
              <a:ext uri="{FF2B5EF4-FFF2-40B4-BE49-F238E27FC236}">
                <a16:creationId xmlns:a16="http://schemas.microsoft.com/office/drawing/2014/main" id="{6DED92BC-4D5C-425B-A288-C93FB8652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37" y="1545018"/>
            <a:ext cx="10525125" cy="2771775"/>
          </a:xfrm>
          <a:prstGeom prst="rect">
            <a:avLst/>
          </a:prstGeom>
        </p:spPr>
      </p:pic>
      <p:pic>
        <p:nvPicPr>
          <p:cNvPr id="8" name="Picture 7" descr="Screen shot of the Minnesota Stormwater Manual table of other pretreatment water quality devices and practices and their treatment mechanisms and pollutants targeted.">
            <a:extLst>
              <a:ext uri="{FF2B5EF4-FFF2-40B4-BE49-F238E27FC236}">
                <a16:creationId xmlns:a16="http://schemas.microsoft.com/office/drawing/2014/main" id="{8FB133BB-572F-4FE3-A985-DBC8BF741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35" y="4537392"/>
            <a:ext cx="10309582" cy="1263968"/>
          </a:xfrm>
          <a:prstGeom prst="rect">
            <a:avLst/>
          </a:prstGeom>
        </p:spPr>
      </p:pic>
      <p:pic>
        <p:nvPicPr>
          <p:cNvPr id="5" name="Picture 2" descr="Geosyntec Consultants logo">
            <a:extLst>
              <a:ext uri="{FF2B5EF4-FFF2-40B4-BE49-F238E27FC236}">
                <a16:creationId xmlns:a16="http://schemas.microsoft.com/office/drawing/2014/main" id="{232BDA6F-5676-4A41-A17E-BE0911BA9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6"/>
          <a:stretch/>
        </p:blipFill>
        <p:spPr bwMode="auto">
          <a:xfrm>
            <a:off x="10510683" y="6187802"/>
            <a:ext cx="1543659" cy="62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1B61C7-B87F-4AA5-80F4-2910355D1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5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9456"/>
            <a:ext cx="9448800" cy="1325562"/>
          </a:xfrm>
        </p:spPr>
        <p:txBody>
          <a:bodyPr/>
          <a:lstStyle/>
          <a:p>
            <a:r>
              <a:rPr lang="en-US" dirty="0">
                <a:solidFill>
                  <a:srgbClr val="003975"/>
                </a:solidFill>
              </a:rPr>
              <a:t>Pretreatment Selection Tool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E0DAE43-4336-4D9C-AD48-0E74F32EBEA5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22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3" name="Picture 2" descr="Screen shot image of the Minnesota Stormwater Manual Pretreatment Practice Selection Tool home page.">
            <a:extLst>
              <a:ext uri="{FF2B5EF4-FFF2-40B4-BE49-F238E27FC236}">
                <a16:creationId xmlns:a16="http://schemas.microsoft.com/office/drawing/2014/main" id="{459ADE66-AAE8-4360-A5ED-369BD8E87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862" y="1366684"/>
            <a:ext cx="6210582" cy="5491316"/>
          </a:xfrm>
          <a:prstGeom prst="rect">
            <a:avLst/>
          </a:prstGeom>
        </p:spPr>
      </p:pic>
      <p:pic>
        <p:nvPicPr>
          <p:cNvPr id="9" name="Picture 2" descr="Geosyntec Consultants logo">
            <a:extLst>
              <a:ext uri="{FF2B5EF4-FFF2-40B4-BE49-F238E27FC236}">
                <a16:creationId xmlns:a16="http://schemas.microsoft.com/office/drawing/2014/main" id="{0F8FFAB5-2FE0-41EC-8FD0-481B154E7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6"/>
          <a:stretch/>
        </p:blipFill>
        <p:spPr bwMode="auto">
          <a:xfrm>
            <a:off x="10510683" y="6187802"/>
            <a:ext cx="1543659" cy="62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0AB16E-B426-46B4-9CD7-8887E3A0BE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9456"/>
            <a:ext cx="9448800" cy="1325562"/>
          </a:xfrm>
        </p:spPr>
        <p:txBody>
          <a:bodyPr/>
          <a:lstStyle/>
          <a:p>
            <a:r>
              <a:rPr lang="en-US" dirty="0">
                <a:solidFill>
                  <a:srgbClr val="003975"/>
                </a:solidFill>
              </a:rPr>
              <a:t>Filtering Categories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D0FAA47-4D16-4C08-A4F5-8DB610554FF3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23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017A9-A794-4A63-82A9-CD024777364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192" y="1415650"/>
            <a:ext cx="9448800" cy="4772152"/>
          </a:xfrm>
        </p:spPr>
        <p:txBody>
          <a:bodyPr>
            <a:normAutofit/>
          </a:bodyPr>
          <a:lstStyle/>
          <a:p>
            <a:pPr>
              <a:buClr>
                <a:srgbClr val="478A58"/>
              </a:buClr>
            </a:pPr>
            <a:r>
              <a:rPr lang="en-US" dirty="0"/>
              <a:t>System Sizing and Design Information (select up to four)</a:t>
            </a:r>
          </a:p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4AE9C9A-B657-4098-BCAD-60AF9DABDC2B}"/>
              </a:ext>
            </a:extLst>
          </p:cNvPr>
          <p:cNvSpPr txBox="1">
            <a:spLocks/>
          </p:cNvSpPr>
          <p:nvPr/>
        </p:nvSpPr>
        <p:spPr>
          <a:xfrm>
            <a:off x="393192" y="1941372"/>
            <a:ext cx="7243421" cy="256081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3975"/>
              </a:buClr>
            </a:pPr>
            <a:r>
              <a:rPr lang="en-US" dirty="0"/>
              <a:t>General Pollutant Type</a:t>
            </a:r>
          </a:p>
          <a:p>
            <a:pPr lvl="1">
              <a:buClr>
                <a:srgbClr val="003975"/>
              </a:buClr>
            </a:pPr>
            <a:r>
              <a:rPr lang="en-US" dirty="0"/>
              <a:t>Downstream BMP Protected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8CCD607-1141-437F-B9D9-753D47A046EF}"/>
              </a:ext>
            </a:extLst>
          </p:cNvPr>
          <p:cNvSpPr txBox="1">
            <a:spLocks/>
          </p:cNvSpPr>
          <p:nvPr/>
        </p:nvSpPr>
        <p:spPr>
          <a:xfrm>
            <a:off x="5552259" y="1930806"/>
            <a:ext cx="7243421" cy="256081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3975"/>
              </a:buClr>
            </a:pPr>
            <a:r>
              <a:rPr lang="en-US" dirty="0"/>
              <a:t>Drainage Area</a:t>
            </a:r>
          </a:p>
          <a:p>
            <a:pPr lvl="1">
              <a:buClr>
                <a:srgbClr val="003975"/>
              </a:buClr>
            </a:pPr>
            <a:r>
              <a:rPr lang="en-US" dirty="0"/>
              <a:t>Space Requirements</a:t>
            </a:r>
          </a:p>
          <a:p>
            <a:pPr lvl="1">
              <a:buClr>
                <a:srgbClr val="478A58"/>
              </a:buClr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Screen shot image of the Minnesota Stormwater Manual Pretreatment Practice Selection Tool filter options.">
            <a:extLst>
              <a:ext uri="{FF2B5EF4-FFF2-40B4-BE49-F238E27FC236}">
                <a16:creationId xmlns:a16="http://schemas.microsoft.com/office/drawing/2014/main" id="{C1E89124-AC82-446F-9BF2-E85B5F67C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88" y="3084144"/>
            <a:ext cx="9500555" cy="3559819"/>
          </a:xfrm>
          <a:prstGeom prst="rect">
            <a:avLst/>
          </a:prstGeom>
        </p:spPr>
      </p:pic>
      <p:pic>
        <p:nvPicPr>
          <p:cNvPr id="5" name="Picture 2" descr="Geosyntec Consultants logo">
            <a:extLst>
              <a:ext uri="{FF2B5EF4-FFF2-40B4-BE49-F238E27FC236}">
                <a16:creationId xmlns:a16="http://schemas.microsoft.com/office/drawing/2014/main" id="{232BDA6F-5676-4A41-A17E-BE0911BA9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6"/>
          <a:stretch/>
        </p:blipFill>
        <p:spPr bwMode="auto">
          <a:xfrm>
            <a:off x="10510683" y="6187802"/>
            <a:ext cx="1543659" cy="62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1B61C7-B87F-4AA5-80F4-2910355D1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87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9456"/>
            <a:ext cx="9448800" cy="1325562"/>
          </a:xfrm>
        </p:spPr>
        <p:txBody>
          <a:bodyPr/>
          <a:lstStyle/>
          <a:p>
            <a:r>
              <a:rPr lang="en-US" dirty="0">
                <a:solidFill>
                  <a:srgbClr val="003975"/>
                </a:solidFill>
              </a:rPr>
              <a:t>General Pollutant Type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E0DAE43-4336-4D9C-AD48-0E74F32EBEA5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24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4A74F67-6EB4-47AA-AF7C-29E83C9943E6}"/>
              </a:ext>
            </a:extLst>
          </p:cNvPr>
          <p:cNvSpPr txBox="1">
            <a:spLocks/>
          </p:cNvSpPr>
          <p:nvPr/>
        </p:nvSpPr>
        <p:spPr>
          <a:xfrm>
            <a:off x="393192" y="1555584"/>
            <a:ext cx="7243421" cy="256081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3975"/>
              </a:buClr>
            </a:pPr>
            <a:r>
              <a:rPr lang="en-US" dirty="0"/>
              <a:t>Mineral and Organic Solids</a:t>
            </a:r>
          </a:p>
          <a:p>
            <a:pPr lvl="1">
              <a:buClr>
                <a:srgbClr val="003975"/>
              </a:buClr>
            </a:pPr>
            <a:r>
              <a:rPr lang="en-US" dirty="0"/>
              <a:t>Floatables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337F4FA-9794-49BB-A79A-2010E271E335}"/>
              </a:ext>
            </a:extLst>
          </p:cNvPr>
          <p:cNvSpPr txBox="1">
            <a:spLocks/>
          </p:cNvSpPr>
          <p:nvPr/>
        </p:nvSpPr>
        <p:spPr>
          <a:xfrm>
            <a:off x="5552259" y="1545018"/>
            <a:ext cx="7243421" cy="256081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3975"/>
              </a:buClr>
            </a:pPr>
            <a:r>
              <a:rPr lang="en-US" dirty="0"/>
              <a:t>Oil and Grease</a:t>
            </a:r>
          </a:p>
          <a:p>
            <a:pPr lvl="1">
              <a:buClr>
                <a:srgbClr val="478A58"/>
              </a:buClr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Screen shot image of the Minnesota Stormwater Manual Pretreatment Practice Selection Tool filters selection pop up window for general pollutant type.">
            <a:extLst>
              <a:ext uri="{FF2B5EF4-FFF2-40B4-BE49-F238E27FC236}">
                <a16:creationId xmlns:a16="http://schemas.microsoft.com/office/drawing/2014/main" id="{474185D3-E17E-49CC-AAA3-062B0C090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02" y="2549754"/>
            <a:ext cx="11932340" cy="3638048"/>
          </a:xfrm>
          <a:prstGeom prst="rect">
            <a:avLst/>
          </a:prstGeom>
        </p:spPr>
      </p:pic>
      <p:pic>
        <p:nvPicPr>
          <p:cNvPr id="9" name="Picture 2" descr="Geosyntec Consultants logo">
            <a:extLst>
              <a:ext uri="{FF2B5EF4-FFF2-40B4-BE49-F238E27FC236}">
                <a16:creationId xmlns:a16="http://schemas.microsoft.com/office/drawing/2014/main" id="{0F8FFAB5-2FE0-41EC-8FD0-481B154E7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6"/>
          <a:stretch/>
        </p:blipFill>
        <p:spPr bwMode="auto">
          <a:xfrm>
            <a:off x="10510683" y="6187802"/>
            <a:ext cx="1543659" cy="62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0AB16E-B426-46B4-9CD7-8887E3A0BE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76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9456"/>
            <a:ext cx="9448800" cy="1325562"/>
          </a:xfrm>
        </p:spPr>
        <p:txBody>
          <a:bodyPr/>
          <a:lstStyle/>
          <a:p>
            <a:r>
              <a:rPr lang="en-US" dirty="0">
                <a:solidFill>
                  <a:srgbClr val="003975"/>
                </a:solidFill>
              </a:rPr>
              <a:t>Downstream BMP being Protected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E0DAE43-4336-4D9C-AD48-0E74F32EBEA5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25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A68F0C9-3107-437D-8A8B-9EF460E229FD}"/>
              </a:ext>
            </a:extLst>
          </p:cNvPr>
          <p:cNvSpPr txBox="1">
            <a:spLocks/>
          </p:cNvSpPr>
          <p:nvPr/>
        </p:nvSpPr>
        <p:spPr>
          <a:xfrm>
            <a:off x="393192" y="1372412"/>
            <a:ext cx="7243421" cy="256081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3975"/>
              </a:buClr>
            </a:pPr>
            <a:r>
              <a:rPr lang="en-US" dirty="0"/>
              <a:t>Filtration</a:t>
            </a:r>
          </a:p>
          <a:p>
            <a:pPr lvl="1">
              <a:buClr>
                <a:srgbClr val="003975"/>
              </a:buClr>
            </a:pPr>
            <a:r>
              <a:rPr lang="en-US" dirty="0"/>
              <a:t>Infiltration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CF2B9E9-B121-4083-9334-337A9A71DFB4}"/>
              </a:ext>
            </a:extLst>
          </p:cNvPr>
          <p:cNvSpPr txBox="1">
            <a:spLocks/>
          </p:cNvSpPr>
          <p:nvPr/>
        </p:nvSpPr>
        <p:spPr>
          <a:xfrm>
            <a:off x="5552260" y="1361846"/>
            <a:ext cx="6502082" cy="256081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3975"/>
              </a:buClr>
            </a:pPr>
            <a:r>
              <a:rPr lang="en-US" dirty="0"/>
              <a:t>Storage</a:t>
            </a:r>
          </a:p>
          <a:p>
            <a:pPr lvl="1">
              <a:buClr>
                <a:srgbClr val="478A58"/>
              </a:buClr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2" descr="Geosyntec Consultants logo">
            <a:extLst>
              <a:ext uri="{FF2B5EF4-FFF2-40B4-BE49-F238E27FC236}">
                <a16:creationId xmlns:a16="http://schemas.microsoft.com/office/drawing/2014/main" id="{0F8FFAB5-2FE0-41EC-8FD0-481B154E7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6"/>
          <a:stretch/>
        </p:blipFill>
        <p:spPr bwMode="auto">
          <a:xfrm>
            <a:off x="10510683" y="6187802"/>
            <a:ext cx="1543659" cy="62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creen shot image of the Minnesota Stormwater Manual Pretreatment Practice Selection Tool filters selection pop up window for downstream BMP being protected.">
            <a:extLst>
              <a:ext uri="{FF2B5EF4-FFF2-40B4-BE49-F238E27FC236}">
                <a16:creationId xmlns:a16="http://schemas.microsoft.com/office/drawing/2014/main" id="{79E4BCBA-01BC-4F11-8E82-3386C23C2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67" y="2301620"/>
            <a:ext cx="11021465" cy="388618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0AB16E-B426-46B4-9CD7-8887E3A0BE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89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9456"/>
            <a:ext cx="9448800" cy="1325562"/>
          </a:xfrm>
        </p:spPr>
        <p:txBody>
          <a:bodyPr/>
          <a:lstStyle/>
          <a:p>
            <a:r>
              <a:rPr lang="en-US" dirty="0">
                <a:solidFill>
                  <a:srgbClr val="003975"/>
                </a:solidFill>
              </a:rPr>
              <a:t>Drainage Area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E0DAE43-4336-4D9C-AD48-0E74F32EBEA5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26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227DE7E-B07E-4A7E-ADEA-085468431A8B}"/>
              </a:ext>
            </a:extLst>
          </p:cNvPr>
          <p:cNvSpPr txBox="1">
            <a:spLocks/>
          </p:cNvSpPr>
          <p:nvPr/>
        </p:nvSpPr>
        <p:spPr>
          <a:xfrm>
            <a:off x="393192" y="1352092"/>
            <a:ext cx="7243421" cy="256081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3975"/>
              </a:buClr>
            </a:pPr>
            <a:r>
              <a:rPr lang="en-US" dirty="0"/>
              <a:t>Large </a:t>
            </a:r>
          </a:p>
          <a:p>
            <a:pPr lvl="1">
              <a:buClr>
                <a:srgbClr val="003975"/>
              </a:buClr>
            </a:pPr>
            <a:r>
              <a:rPr lang="en-US" dirty="0"/>
              <a:t>Medium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40BD01-826F-4710-8FD5-CD310CDF18F3}"/>
              </a:ext>
            </a:extLst>
          </p:cNvPr>
          <p:cNvSpPr txBox="1">
            <a:spLocks/>
          </p:cNvSpPr>
          <p:nvPr/>
        </p:nvSpPr>
        <p:spPr>
          <a:xfrm>
            <a:off x="5552259" y="1341526"/>
            <a:ext cx="7243421" cy="256081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3975"/>
              </a:buClr>
            </a:pPr>
            <a:r>
              <a:rPr lang="en-US" dirty="0"/>
              <a:t>Small</a:t>
            </a:r>
          </a:p>
          <a:p>
            <a:pPr lvl="1">
              <a:buClr>
                <a:srgbClr val="003975"/>
              </a:buClr>
            </a:pPr>
            <a:r>
              <a:rPr lang="en-US" dirty="0"/>
              <a:t>Extra Small</a:t>
            </a:r>
          </a:p>
          <a:p>
            <a:pPr lvl="1">
              <a:buClr>
                <a:srgbClr val="478A58"/>
              </a:buClr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Screen shot image of the Minnesota Stormwater Manual Pretreatment Practice Selection Tool filters selection pop up window for drainage areas.">
            <a:extLst>
              <a:ext uri="{FF2B5EF4-FFF2-40B4-BE49-F238E27FC236}">
                <a16:creationId xmlns:a16="http://schemas.microsoft.com/office/drawing/2014/main" id="{E28B6B46-F6F2-48C8-9E9D-2264AC12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92" y="2389309"/>
            <a:ext cx="9857855" cy="4385581"/>
          </a:xfrm>
          <a:prstGeom prst="rect">
            <a:avLst/>
          </a:prstGeom>
        </p:spPr>
      </p:pic>
      <p:pic>
        <p:nvPicPr>
          <p:cNvPr id="9" name="Picture 2" descr="Geosyntec Consultants logo">
            <a:extLst>
              <a:ext uri="{FF2B5EF4-FFF2-40B4-BE49-F238E27FC236}">
                <a16:creationId xmlns:a16="http://schemas.microsoft.com/office/drawing/2014/main" id="{0F8FFAB5-2FE0-41EC-8FD0-481B154E7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6"/>
          <a:stretch/>
        </p:blipFill>
        <p:spPr bwMode="auto">
          <a:xfrm>
            <a:off x="10510683" y="6187802"/>
            <a:ext cx="1543659" cy="62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0AB16E-B426-46B4-9CD7-8887E3A0BE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6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9456"/>
            <a:ext cx="9448800" cy="1325562"/>
          </a:xfrm>
        </p:spPr>
        <p:txBody>
          <a:bodyPr/>
          <a:lstStyle/>
          <a:p>
            <a:r>
              <a:rPr lang="en-US" dirty="0">
                <a:solidFill>
                  <a:srgbClr val="003975"/>
                </a:solidFill>
              </a:rPr>
              <a:t>Space Requirements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E0DAE43-4336-4D9C-AD48-0E74F32EBEA5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27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E5439A-77F2-44AE-9F16-6F52CF179249}"/>
              </a:ext>
            </a:extLst>
          </p:cNvPr>
          <p:cNvSpPr txBox="1">
            <a:spLocks/>
          </p:cNvSpPr>
          <p:nvPr/>
        </p:nvSpPr>
        <p:spPr>
          <a:xfrm>
            <a:off x="322072" y="1408943"/>
            <a:ext cx="7243421" cy="256081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3975"/>
              </a:buClr>
            </a:pPr>
            <a:r>
              <a:rPr lang="en-US" dirty="0"/>
              <a:t>Above Ground - Large</a:t>
            </a:r>
          </a:p>
          <a:p>
            <a:pPr lvl="1">
              <a:buClr>
                <a:srgbClr val="003975"/>
              </a:buClr>
            </a:pPr>
            <a:r>
              <a:rPr lang="en-US" dirty="0"/>
              <a:t>Above Ground - Small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40C7C9-DF50-40BE-82C3-E7954CEBEB7C}"/>
              </a:ext>
            </a:extLst>
          </p:cNvPr>
          <p:cNvSpPr txBox="1">
            <a:spLocks/>
          </p:cNvSpPr>
          <p:nvPr/>
        </p:nvSpPr>
        <p:spPr>
          <a:xfrm>
            <a:off x="5481139" y="1398377"/>
            <a:ext cx="7243421" cy="256081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3975"/>
              </a:buClr>
            </a:pPr>
            <a:r>
              <a:rPr lang="en-US" dirty="0"/>
              <a:t>Underground – Large and/or Deep</a:t>
            </a:r>
          </a:p>
          <a:p>
            <a:pPr lvl="1">
              <a:buClr>
                <a:srgbClr val="003975"/>
              </a:buClr>
            </a:pPr>
            <a:r>
              <a:rPr lang="en-US" dirty="0"/>
              <a:t>Underground – Small and/or Shallow</a:t>
            </a:r>
          </a:p>
          <a:p>
            <a:pPr lvl="1">
              <a:buClr>
                <a:srgbClr val="478A58"/>
              </a:buClr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 descr="Screen shot image of the Minnesota Stormwater Manual Pretreatment Practice Selection Tool filters selection pop up window for space requirements.">
            <a:extLst>
              <a:ext uri="{FF2B5EF4-FFF2-40B4-BE49-F238E27FC236}">
                <a16:creationId xmlns:a16="http://schemas.microsoft.com/office/drawing/2014/main" id="{B2F86B04-DDC0-42A0-A485-936722029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21" y="2316480"/>
            <a:ext cx="8760307" cy="4490721"/>
          </a:xfrm>
          <a:prstGeom prst="rect">
            <a:avLst/>
          </a:prstGeom>
        </p:spPr>
      </p:pic>
      <p:pic>
        <p:nvPicPr>
          <p:cNvPr id="9" name="Picture 2" descr="Geosyntec Consultants logo">
            <a:extLst>
              <a:ext uri="{FF2B5EF4-FFF2-40B4-BE49-F238E27FC236}">
                <a16:creationId xmlns:a16="http://schemas.microsoft.com/office/drawing/2014/main" id="{0F8FFAB5-2FE0-41EC-8FD0-481B154E7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6"/>
          <a:stretch/>
        </p:blipFill>
        <p:spPr bwMode="auto">
          <a:xfrm>
            <a:off x="10510683" y="6187802"/>
            <a:ext cx="1543659" cy="62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0AB16E-B426-46B4-9CD7-8887E3A0BE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50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9456"/>
            <a:ext cx="9448800" cy="1325562"/>
          </a:xfrm>
        </p:spPr>
        <p:txBody>
          <a:bodyPr/>
          <a:lstStyle/>
          <a:p>
            <a:r>
              <a:rPr lang="en-US" dirty="0">
                <a:solidFill>
                  <a:srgbClr val="003975"/>
                </a:solidFill>
              </a:rPr>
              <a:t>Results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E0DAE43-4336-4D9C-AD48-0E74F32EBEA5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28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9A4B557-7D5A-43B9-8085-A04520A4EE50}"/>
              </a:ext>
            </a:extLst>
          </p:cNvPr>
          <p:cNvSpPr txBox="1">
            <a:spLocks/>
          </p:cNvSpPr>
          <p:nvPr/>
        </p:nvSpPr>
        <p:spPr>
          <a:xfrm>
            <a:off x="540331" y="1407758"/>
            <a:ext cx="9301661" cy="1972977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3975"/>
              </a:buClr>
            </a:pPr>
            <a:r>
              <a:rPr lang="en-US" dirty="0"/>
              <a:t>Equipment cost (e.g., hire a professional or specialized equipment</a:t>
            </a:r>
          </a:p>
          <a:p>
            <a:pPr lvl="1">
              <a:buClr>
                <a:srgbClr val="003975"/>
              </a:buClr>
            </a:pPr>
            <a:r>
              <a:rPr lang="en-US" dirty="0"/>
              <a:t>Is confined space entry certification may be required?</a:t>
            </a:r>
          </a:p>
          <a:p>
            <a:pPr lvl="1">
              <a:buClr>
                <a:srgbClr val="003975"/>
              </a:buClr>
            </a:pPr>
            <a:r>
              <a:rPr lang="en-US" dirty="0"/>
              <a:t>Labor hours </a:t>
            </a:r>
          </a:p>
          <a:p>
            <a:pPr lvl="1">
              <a:buClr>
                <a:srgbClr val="003975"/>
              </a:buClr>
            </a:pPr>
            <a:r>
              <a:rPr lang="en-US" dirty="0"/>
              <a:t>Inspection frequency  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Screen shot image of the Minnesota Stormwater Manual Pretreatment Practice Selection Tool results table header row.">
            <a:extLst>
              <a:ext uri="{FF2B5EF4-FFF2-40B4-BE49-F238E27FC236}">
                <a16:creationId xmlns:a16="http://schemas.microsoft.com/office/drawing/2014/main" id="{B997C873-3171-4E1E-8E92-C0DEA5C58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8" y="3352168"/>
            <a:ext cx="12157272" cy="1477419"/>
          </a:xfrm>
          <a:prstGeom prst="rect">
            <a:avLst/>
          </a:prstGeom>
        </p:spPr>
      </p:pic>
      <p:sp>
        <p:nvSpPr>
          <p:cNvPr id="11" name="Oval 10" descr="Red oval highlighting the Ease of Maintenance column in the results table.">
            <a:extLst>
              <a:ext uri="{FF2B5EF4-FFF2-40B4-BE49-F238E27FC236}">
                <a16:creationId xmlns:a16="http://schemas.microsoft.com/office/drawing/2014/main" id="{B4123622-E755-4DF1-8C51-E8396F0C00E0}"/>
              </a:ext>
            </a:extLst>
          </p:cNvPr>
          <p:cNvSpPr/>
          <p:nvPr/>
        </p:nvSpPr>
        <p:spPr>
          <a:xfrm>
            <a:off x="5859852" y="4046225"/>
            <a:ext cx="1300480" cy="782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Geosyntec Consultants logo">
            <a:extLst>
              <a:ext uri="{FF2B5EF4-FFF2-40B4-BE49-F238E27FC236}">
                <a16:creationId xmlns:a16="http://schemas.microsoft.com/office/drawing/2014/main" id="{0F8FFAB5-2FE0-41EC-8FD0-481B154E7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6"/>
          <a:stretch/>
        </p:blipFill>
        <p:spPr bwMode="auto">
          <a:xfrm>
            <a:off x="10510683" y="6187802"/>
            <a:ext cx="1543659" cy="62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0AB16E-B426-46B4-9CD7-8887E3A0BE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3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9456"/>
            <a:ext cx="9448800" cy="1325562"/>
          </a:xfrm>
        </p:spPr>
        <p:txBody>
          <a:bodyPr/>
          <a:lstStyle/>
          <a:p>
            <a:r>
              <a:rPr lang="en-US" dirty="0">
                <a:solidFill>
                  <a:srgbClr val="003975"/>
                </a:solidFill>
              </a:rPr>
              <a:t>Filtered Data Results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E0DAE43-4336-4D9C-AD48-0E74F32EBEA5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29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4" name="Picture 3" descr="Screen shot image of the Minnesota Stormwater Manual Pretreatment Practice Selection Tool filtered results page.">
            <a:extLst>
              <a:ext uri="{FF2B5EF4-FFF2-40B4-BE49-F238E27FC236}">
                <a16:creationId xmlns:a16="http://schemas.microsoft.com/office/drawing/2014/main" id="{2DFFA0CA-E72D-4DC2-8203-34920B493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21"/>
          <a:stretch/>
        </p:blipFill>
        <p:spPr>
          <a:xfrm>
            <a:off x="1127760" y="1255466"/>
            <a:ext cx="7720793" cy="5558355"/>
          </a:xfrm>
          <a:prstGeom prst="rect">
            <a:avLst/>
          </a:prstGeom>
        </p:spPr>
      </p:pic>
      <p:pic>
        <p:nvPicPr>
          <p:cNvPr id="9" name="Picture 2" descr="Geosyntec Consultants logo">
            <a:extLst>
              <a:ext uri="{FF2B5EF4-FFF2-40B4-BE49-F238E27FC236}">
                <a16:creationId xmlns:a16="http://schemas.microsoft.com/office/drawing/2014/main" id="{0F8FFAB5-2FE0-41EC-8FD0-481B154E7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6"/>
          <a:stretch/>
        </p:blipFill>
        <p:spPr bwMode="auto">
          <a:xfrm>
            <a:off x="10510683" y="6187802"/>
            <a:ext cx="1543659" cy="62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0AB16E-B426-46B4-9CD7-8887E3A0BE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16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EC84DEF-E096-4020-AD4A-333821A976DB}"/>
              </a:ext>
            </a:extLst>
          </p:cNvPr>
          <p:cNvSpPr txBox="1">
            <a:spLocks/>
          </p:cNvSpPr>
          <p:nvPr/>
        </p:nvSpPr>
        <p:spPr>
          <a:xfrm>
            <a:off x="393192" y="219456"/>
            <a:ext cx="94488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Project Team &amp; Roles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26A41BB-C1EF-4039-8AA6-8A683BA56790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3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027" name="Picture 1" descr="RESPEC company logo, celebrating our 50-year anniversary.">
            <a:extLst>
              <a:ext uri="{FF2B5EF4-FFF2-40B4-BE49-F238E27FC236}">
                <a16:creationId xmlns:a16="http://schemas.microsoft.com/office/drawing/2014/main" id="{0C524E0C-297A-4275-A845-544C5CAB2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329" y="2806950"/>
            <a:ext cx="2494188" cy="204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Geosyntec Consultants logo, celebrating 35 years.">
            <a:extLst>
              <a:ext uri="{FF2B5EF4-FFF2-40B4-BE49-F238E27FC236}">
                <a16:creationId xmlns:a16="http://schemas.microsoft.com/office/drawing/2014/main" id="{BD1B9A24-316A-4C0E-8EBE-C7F6A4757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5098762"/>
            <a:ext cx="571500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1018D-2D49-4C76-B735-8AA590AD1CA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93192" y="1712913"/>
            <a:ext cx="8601075" cy="5000625"/>
          </a:xfrm>
        </p:spPr>
        <p:txBody>
          <a:bodyPr/>
          <a:lstStyle/>
          <a:p>
            <a:r>
              <a:rPr lang="en-US" dirty="0"/>
              <a:t>Katy Thompson, PE | RESPEC</a:t>
            </a:r>
          </a:p>
          <a:p>
            <a:pPr lvl="1"/>
            <a:r>
              <a:rPr lang="en-US" dirty="0">
                <a:solidFill>
                  <a:schemeClr val="bg2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Project Manager, Pretreatment Case Studies, Pretreatment Sizing</a:t>
            </a:r>
          </a:p>
          <a:p>
            <a:r>
              <a:rPr lang="en-US" dirty="0"/>
              <a:t>Scott Struck, PhD, PE | Geosyntec </a:t>
            </a:r>
          </a:p>
          <a:p>
            <a:pPr lvl="1"/>
            <a:r>
              <a:rPr lang="en-US" dirty="0">
                <a:solidFill>
                  <a:schemeClr val="bg2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Pretreatment Settling Practices and BMP Selection Tool</a:t>
            </a:r>
          </a:p>
          <a:p>
            <a:r>
              <a:rPr lang="en-US" dirty="0"/>
              <a:t>John Gulliver, PHD, PE </a:t>
            </a:r>
          </a:p>
          <a:p>
            <a:pPr lvl="1"/>
            <a:r>
              <a:rPr lang="en-US" dirty="0">
                <a:solidFill>
                  <a:schemeClr val="bg2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Pretreatment Sizing</a:t>
            </a:r>
          </a:p>
          <a:p>
            <a:r>
              <a:rPr lang="en-US" dirty="0"/>
              <a:t>Andy Erickson, PhD, PE</a:t>
            </a:r>
          </a:p>
          <a:p>
            <a:pPr lvl="1"/>
            <a:r>
              <a:rPr lang="en-US" dirty="0">
                <a:solidFill>
                  <a:schemeClr val="bg2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Filter Strips and Stormwater Manual update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54256A-B8DC-49DB-A5ED-21FB1F903B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90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101472"/>
            <a:ext cx="9448800" cy="753938"/>
          </a:xfrm>
        </p:spPr>
        <p:txBody>
          <a:bodyPr/>
          <a:lstStyle/>
          <a:p>
            <a:r>
              <a:rPr lang="en-US" dirty="0">
                <a:solidFill>
                  <a:srgbClr val="003975"/>
                </a:solidFill>
              </a:rPr>
              <a:t>Practice Details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E0DAE43-4336-4D9C-AD48-0E74F32EBEA5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30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DA3153-DA5D-474F-84BB-6F243B3FB30D}"/>
              </a:ext>
            </a:extLst>
          </p:cNvPr>
          <p:cNvSpPr txBox="1">
            <a:spLocks/>
          </p:cNvSpPr>
          <p:nvPr/>
        </p:nvSpPr>
        <p:spPr>
          <a:xfrm>
            <a:off x="5481139" y="1612490"/>
            <a:ext cx="4724745" cy="973394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3975"/>
              </a:buClr>
            </a:pPr>
            <a:r>
              <a:rPr lang="en-US" dirty="0"/>
              <a:t>Text Information</a:t>
            </a:r>
          </a:p>
          <a:p>
            <a:pPr lvl="1">
              <a:buClr>
                <a:srgbClr val="003975"/>
              </a:buClr>
            </a:pPr>
            <a:r>
              <a:rPr lang="en-US" dirty="0"/>
              <a:t>Comparative Tables</a:t>
            </a:r>
          </a:p>
          <a:p>
            <a:pPr lvl="1">
              <a:buClr>
                <a:srgbClr val="478A58"/>
              </a:buClr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Screen shot image of the Minnesota Stormwater Manual Pretreatment Practice Selection Tool links to Minnesota Stormwater Manual wiki for hydrodynamic separator tables.">
            <a:extLst>
              <a:ext uri="{FF2B5EF4-FFF2-40B4-BE49-F238E27FC236}">
                <a16:creationId xmlns:a16="http://schemas.microsoft.com/office/drawing/2014/main" id="{D71373FD-8777-4EB0-BBA8-0DFAF6739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87" y="757084"/>
            <a:ext cx="10230666" cy="6100915"/>
          </a:xfrm>
          <a:prstGeom prst="rect">
            <a:avLst/>
          </a:prstGeom>
        </p:spPr>
      </p:pic>
      <p:pic>
        <p:nvPicPr>
          <p:cNvPr id="9" name="Picture 2" descr="Geosyntec Consultants logo">
            <a:extLst>
              <a:ext uri="{FF2B5EF4-FFF2-40B4-BE49-F238E27FC236}">
                <a16:creationId xmlns:a16="http://schemas.microsoft.com/office/drawing/2014/main" id="{0F8FFAB5-2FE0-41EC-8FD0-481B154E7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6"/>
          <a:stretch/>
        </p:blipFill>
        <p:spPr bwMode="auto">
          <a:xfrm>
            <a:off x="10510683" y="6187802"/>
            <a:ext cx="1543659" cy="62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0AB16E-B426-46B4-9CD7-8887E3A0BE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35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innesota Pollution Control Agency Minnesota Stormwater Manual Wiki logo.">
            <a:extLst>
              <a:ext uri="{FF2B5EF4-FFF2-40B4-BE49-F238E27FC236}">
                <a16:creationId xmlns:a16="http://schemas.microsoft.com/office/drawing/2014/main" id="{484866F7-E949-475E-BDB6-E607DB974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94" b="97906" l="424" r="97034">
                        <a14:foregroundMark x1="41949" y1="27749" x2="41949" y2="27749"/>
                        <a14:foregroundMark x1="30085" y1="25654" x2="31780" y2="28272"/>
                        <a14:foregroundMark x1="19492" y1="60733" x2="25847" y2="79058"/>
                        <a14:foregroundMark x1="29661" y1="78010" x2="29661" y2="78010"/>
                        <a14:foregroundMark x1="47458" y1="76963" x2="47458" y2="76963"/>
                        <a14:foregroundMark x1="79237" y1="76963" x2="79237" y2="76963"/>
                        <a14:foregroundMark x1="91102" y1="23560" x2="43220" y2="30366"/>
                        <a14:foregroundMark x1="43220" y1="30366" x2="36017" y2="49738"/>
                        <a14:foregroundMark x1="36017" y1="49738" x2="36017" y2="69110"/>
                        <a14:foregroundMark x1="36017" y1="69110" x2="46186" y2="89005"/>
                        <a14:foregroundMark x1="46186" y1="89005" x2="64407" y2="92670"/>
                        <a14:foregroundMark x1="64407" y1="92670" x2="88136" y2="87435"/>
                        <a14:foregroundMark x1="88136" y1="87435" x2="93644" y2="67539"/>
                        <a14:foregroundMark x1="93644" y1="67539" x2="84322" y2="42932"/>
                        <a14:foregroundMark x1="84322" y1="42932" x2="84322" y2="35079"/>
                        <a14:foregroundMark x1="94492" y1="85864" x2="76695" y2="94764"/>
                        <a14:foregroundMark x1="61864" y1="77487" x2="69492" y2="80628"/>
                        <a14:foregroundMark x1="81356" y1="72775" x2="75847" y2="84293"/>
                        <a14:foregroundMark x1="95339" y1="27749" x2="97034" y2="48168"/>
                        <a14:foregroundMark x1="93644" y1="97906" x2="93644" y2="97906"/>
                        <a14:foregroundMark x1="9322" y1="29843" x2="12712" y2="30890"/>
                        <a14:foregroundMark x1="13983" y1="29319" x2="13559" y2="31414"/>
                        <a14:foregroundMark x1="847" y1="24084" x2="9322" y2="29319"/>
                        <a14:foregroundMark x1="58475" y1="18848" x2="75000" y2="18325"/>
                        <a14:foregroundMark x1="75000" y1="18325" x2="75000" y2="18325"/>
                        <a14:foregroundMark x1="5932" y1="33508" x2="1271" y2="39267"/>
                        <a14:foregroundMark x1="7538" y1="52356" x2="9322" y2="56545"/>
                        <a14:foregroundMark x1="7092" y1="51309" x2="7538" y2="52356"/>
                        <a14:foregroundMark x1="6869" y1="50785" x2="7092" y2="51309"/>
                        <a14:foregroundMark x1="6646" y1="50262" x2="6869" y2="50785"/>
                        <a14:foregroundMark x1="6423" y1="49738" x2="6646" y2="50262"/>
                        <a14:foregroundMark x1="6200" y1="49215" x2="6423" y2="49738"/>
                        <a14:foregroundMark x1="5085" y1="46597" x2="6200" y2="49215"/>
                        <a14:foregroundMark x1="7415" y1="62304" x2="14831" y2="70157"/>
                        <a14:foregroundMark x1="5932" y1="60733" x2="7415" y2="62304"/>
                        <a14:foregroundMark x1="2307" y1="76440" x2="1271" y2="77487"/>
                        <a14:foregroundMark x1="5932" y1="72775" x2="2307" y2="76440"/>
                        <a14:foregroundMark x1="19492" y1="7853" x2="46186" y2="8901"/>
                        <a14:foregroundMark x1="17797" y1="11518" x2="17797" y2="11518"/>
                        <a14:foregroundMark x1="19915" y1="4188" x2="19915" y2="4188"/>
                        <a14:foregroundMark x1="17373" y1="4188" x2="31780" y2="2094"/>
                        <a14:foregroundMark x1="31780" y1="2094" x2="45339" y2="9424"/>
                        <a14:foregroundMark x1="45339" y1="9424" x2="45339" y2="9424"/>
                        <a14:backgroundMark x1="5508" y1="51309" x2="5508" y2="51309"/>
                        <a14:backgroundMark x1="6356" y1="50785" x2="6356" y2="50785"/>
                        <a14:backgroundMark x1="7203" y1="49738" x2="7203" y2="49738"/>
                        <a14:backgroundMark x1="5508" y1="50262" x2="5508" y2="50262"/>
                        <a14:backgroundMark x1="6356" y1="49738" x2="6356" y2="49738"/>
                        <a14:backgroundMark x1="7203" y1="51309" x2="7203" y2="51309"/>
                        <a14:backgroundMark x1="7203" y1="52356" x2="7203" y2="52356"/>
                        <a14:backgroundMark x1="7203" y1="50262" x2="7203" y2="50262"/>
                        <a14:backgroundMark x1="5508" y1="49215" x2="5508" y2="49215"/>
                        <a14:backgroundMark x1="7203" y1="62304" x2="7203" y2="62304"/>
                        <a14:backgroundMark x1="6356" y1="62304" x2="6356" y2="62304"/>
                        <a14:backgroundMark x1="6780" y1="62304" x2="6780" y2="62304"/>
                        <a14:backgroundMark x1="3814" y1="76440" x2="3814" y2="76440"/>
                        <a14:backgroundMark x1="3814" y1="76440" x2="3814" y2="76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"/>
          <a:stretch/>
        </p:blipFill>
        <p:spPr bwMode="auto">
          <a:xfrm>
            <a:off x="9400517" y="4556760"/>
            <a:ext cx="2081197" cy="167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D5A01-B6A2-42BC-908B-01BB09E4F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Pretreatment Sizing Recommendations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6C5B7-F231-4256-9BF2-A8FAF5CB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31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21B80-17CB-465B-A6DE-539807BD3B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State Comparisons</a:t>
            </a:r>
          </a:p>
          <a:p>
            <a:r>
              <a:rPr lang="en-US" dirty="0"/>
              <a:t>Preliminary Sizing Recommendations</a:t>
            </a:r>
          </a:p>
          <a:p>
            <a:pPr lvl="1"/>
            <a:r>
              <a:rPr lang="en-US" dirty="0"/>
              <a:t>Rock Filter Strip</a:t>
            </a:r>
          </a:p>
          <a:p>
            <a:pPr lvl="1"/>
            <a:r>
              <a:rPr lang="en-US" dirty="0"/>
              <a:t>Vegetated Filter Strip</a:t>
            </a:r>
          </a:p>
          <a:p>
            <a:pPr lvl="1"/>
            <a:r>
              <a:rPr lang="en-US" dirty="0"/>
              <a:t>Sump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40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9456"/>
            <a:ext cx="9448800" cy="1325562"/>
          </a:xfrm>
        </p:spPr>
        <p:txBody>
          <a:bodyPr/>
          <a:lstStyle/>
          <a:p>
            <a:r>
              <a:rPr lang="en-US" dirty="0"/>
              <a:t>Pretreatment Around the Country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E0DAE43-4336-4D9C-AD48-0E74F32EBEA5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32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017A9-A794-4A63-82A9-CD024777364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192" y="1709928"/>
            <a:ext cx="9448800" cy="4351338"/>
          </a:xfrm>
        </p:spPr>
        <p:txBody>
          <a:bodyPr/>
          <a:lstStyle/>
          <a:p>
            <a:r>
              <a:rPr lang="en-US" dirty="0"/>
              <a:t>Reviewed all 50 states’ stormwater permits and manuals (if exist)</a:t>
            </a:r>
          </a:p>
          <a:p>
            <a:r>
              <a:rPr lang="en-US" dirty="0"/>
              <a:t>Not all states explicitly require pretreatment</a:t>
            </a:r>
          </a:p>
          <a:p>
            <a:r>
              <a:rPr lang="en-US" dirty="0"/>
              <a:t>A lot of variation in design criteria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32" name="Picture 8" descr="Image of the Alaska Storm Water Guide Cover">
            <a:extLst>
              <a:ext uri="{FF2B5EF4-FFF2-40B4-BE49-F238E27FC236}">
                <a16:creationId xmlns:a16="http://schemas.microsoft.com/office/drawing/2014/main" id="{1509F73A-E5D7-4B66-A6C5-7F61FCDD7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335" y="1285351"/>
            <a:ext cx="2008402" cy="18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of the New Jersey Stormwater Best Management Practices Manual Cover">
            <a:extLst>
              <a:ext uri="{FF2B5EF4-FFF2-40B4-BE49-F238E27FC236}">
                <a16:creationId xmlns:a16="http://schemas.microsoft.com/office/drawing/2014/main" id="{942B217D-804D-49BB-873B-69F9F4299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60" y="3634681"/>
            <a:ext cx="1565365" cy="195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of Maryland Stormwater Design Manual cover.">
            <a:extLst>
              <a:ext uri="{FF2B5EF4-FFF2-40B4-BE49-F238E27FC236}">
                <a16:creationId xmlns:a16="http://schemas.microsoft.com/office/drawing/2014/main" id="{96A3299A-B064-4FFA-BBFB-9BFD5B437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94072" y="3634681"/>
            <a:ext cx="1386920" cy="191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of the Georgia Stormwater Management Manual cover">
            <a:extLst>
              <a:ext uri="{FF2B5EF4-FFF2-40B4-BE49-F238E27FC236}">
                <a16:creationId xmlns:a16="http://schemas.microsoft.com/office/drawing/2014/main" id="{266C9EBE-FC4F-4974-9B41-EF20B7058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740" y="3634681"/>
            <a:ext cx="1797574" cy="138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of the Montana Post-Construction Stormwater BMP Design Guidance cover">
            <a:extLst>
              <a:ext uri="{FF2B5EF4-FFF2-40B4-BE49-F238E27FC236}">
                <a16:creationId xmlns:a16="http://schemas.microsoft.com/office/drawing/2014/main" id="{F32D9DDB-0D3D-473F-B0F9-8A2001176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764" y="3634681"/>
            <a:ext cx="1501651" cy="191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of the California Stormwater Quality Association Stormwater Best Management Practice&#10;Handbook cover">
            <a:extLst>
              <a:ext uri="{FF2B5EF4-FFF2-40B4-BE49-F238E27FC236}">
                <a16:creationId xmlns:a16="http://schemas.microsoft.com/office/drawing/2014/main" id="{49276843-1978-4D2A-9497-4FE54B098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65" y="3634681"/>
            <a:ext cx="1495694" cy="190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of West Virginia Stormwater Management and Design Guidance Manual cover.">
            <a:extLst>
              <a:ext uri="{FF2B5EF4-FFF2-40B4-BE49-F238E27FC236}">
                <a16:creationId xmlns:a16="http://schemas.microsoft.com/office/drawing/2014/main" id="{8093C19F-44A0-47D7-A1E9-B7588C123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007" y="3634681"/>
            <a:ext cx="1540730" cy="186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10A43F-2E49-45F8-849C-4636E5A82FA7}"/>
              </a:ext>
            </a:extLst>
          </p:cNvPr>
          <p:cNvSpPr/>
          <p:nvPr/>
        </p:nvSpPr>
        <p:spPr>
          <a:xfrm>
            <a:off x="518807" y="5903010"/>
            <a:ext cx="7963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0"/>
              </a:rPr>
              <a:t>https://stormwater.pca.state.mn.us/index.php?title=Stormwater_manuals</a:t>
            </a:r>
            <a:endParaRPr lang="en-US" dirty="0"/>
          </a:p>
        </p:txBody>
      </p:sp>
      <p:pic>
        <p:nvPicPr>
          <p:cNvPr id="8" name="Picture 1" descr="RESPEC company and 50-year anniversary logo">
            <a:extLst>
              <a:ext uri="{FF2B5EF4-FFF2-40B4-BE49-F238E27FC236}">
                <a16:creationId xmlns:a16="http://schemas.microsoft.com/office/drawing/2014/main" id="{A8D74A45-4A41-4FF0-8ECC-603E2562C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725" y="5587693"/>
            <a:ext cx="1253091" cy="102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0AB16E-B426-46B4-9CD7-8887E3A0BE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91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9456"/>
            <a:ext cx="9448800" cy="1325562"/>
          </a:xfrm>
        </p:spPr>
        <p:txBody>
          <a:bodyPr/>
          <a:lstStyle/>
          <a:p>
            <a:r>
              <a:rPr lang="en-US" dirty="0"/>
              <a:t>Forebays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E0DAE43-4336-4D9C-AD48-0E74F32EBEA5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33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3" name="Picture 2" descr="Example design for a sediment forebay from the New Hampshire Stormwater Manual showing a conceptual plan and profile view of a sediment forebay upstream of a treatment BMP.">
            <a:extLst>
              <a:ext uri="{FF2B5EF4-FFF2-40B4-BE49-F238E27FC236}">
                <a16:creationId xmlns:a16="http://schemas.microsoft.com/office/drawing/2014/main" id="{395C0E4D-2971-4583-ABED-886E005C2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382" y="0"/>
            <a:ext cx="7047747" cy="6858000"/>
          </a:xfrm>
          <a:prstGeom prst="rect">
            <a:avLst/>
          </a:prstGeom>
        </p:spPr>
      </p:pic>
      <p:pic>
        <p:nvPicPr>
          <p:cNvPr id="8" name="Picture 1" descr="RESPEC company and 50-year anniversary logo">
            <a:extLst>
              <a:ext uri="{FF2B5EF4-FFF2-40B4-BE49-F238E27FC236}">
                <a16:creationId xmlns:a16="http://schemas.microsoft.com/office/drawing/2014/main" id="{A8D74A45-4A41-4FF0-8ECC-603E2562C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725" y="5587693"/>
            <a:ext cx="1253091" cy="102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0AB16E-B426-46B4-9CD7-8887E3A0BE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81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9456"/>
            <a:ext cx="9448800" cy="1325562"/>
          </a:xfrm>
        </p:spPr>
        <p:txBody>
          <a:bodyPr/>
          <a:lstStyle/>
          <a:p>
            <a:r>
              <a:rPr lang="en-US" dirty="0"/>
              <a:t>States with Detailed Design Criteria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E0DAE43-4336-4D9C-AD48-0E74F32EBEA5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34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4" name="Picture 3" descr="States with pre-treatment guidance for sediment forebays or pretreatment cells in the lower 48.  Dark blue states have detailed design criteria, light blue have general design guidance, gray states have no state-wide guidance.">
            <a:extLst>
              <a:ext uri="{FF2B5EF4-FFF2-40B4-BE49-F238E27FC236}">
                <a16:creationId xmlns:a16="http://schemas.microsoft.com/office/drawing/2014/main" id="{BD9A54F8-9BBF-42F5-8608-AB61C1F53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737" y="1269424"/>
            <a:ext cx="9534525" cy="5343525"/>
          </a:xfrm>
          <a:prstGeom prst="rect">
            <a:avLst/>
          </a:prstGeom>
        </p:spPr>
      </p:pic>
      <p:pic>
        <p:nvPicPr>
          <p:cNvPr id="8" name="Picture 1" descr="RESPEC company and 50-year anniversary logo">
            <a:extLst>
              <a:ext uri="{FF2B5EF4-FFF2-40B4-BE49-F238E27FC236}">
                <a16:creationId xmlns:a16="http://schemas.microsoft.com/office/drawing/2014/main" id="{A8D74A45-4A41-4FF0-8ECC-603E2562C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725" y="5587693"/>
            <a:ext cx="1253091" cy="102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0AB16E-B426-46B4-9CD7-8887E3A0BE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80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9456"/>
            <a:ext cx="9448800" cy="1325562"/>
          </a:xfrm>
        </p:spPr>
        <p:txBody>
          <a:bodyPr/>
          <a:lstStyle/>
          <a:p>
            <a:r>
              <a:rPr lang="en-US" dirty="0"/>
              <a:t>Forebay findings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E0DAE43-4336-4D9C-AD48-0E74F32EBEA5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35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017A9-A794-4A63-82A9-CD024777364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191" y="1545017"/>
            <a:ext cx="7088417" cy="4739987"/>
          </a:xfrm>
        </p:spPr>
        <p:txBody>
          <a:bodyPr/>
          <a:lstStyle/>
          <a:p>
            <a:r>
              <a:rPr lang="en-US" dirty="0"/>
              <a:t>sizing Criteria Examples include: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0.1-in of runoff per impervious acre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1- to 10% of water quality volume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1- to 40% of BMP total runoff volume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10 storms per year * Sanded Area (ac) * 500lb/ac-storm / 90 </a:t>
            </a:r>
            <a:r>
              <a:rPr lang="en-US" dirty="0" err="1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lb</a:t>
            </a: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/</a:t>
            </a:r>
            <a:r>
              <a:rPr lang="en-US" dirty="0" err="1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cf</a:t>
            </a: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 </a:t>
            </a:r>
          </a:p>
          <a:p>
            <a:pPr lvl="1"/>
            <a:endParaRPr lang="en-US" dirty="0">
              <a:latin typeface="Aktiv Grotesk Cd Light" panose="020B0406020203020204" pitchFamily="34" charset="0"/>
              <a:cs typeface="Aktiv Grotesk Cd Light" panose="020B0406020203020204" pitchFamily="34" charset="0"/>
            </a:endParaRPr>
          </a:p>
          <a:p>
            <a:r>
              <a:rPr lang="en-US" dirty="0"/>
              <a:t>Minnesota Stormwater Manual: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10% of water quality volume and 4- to 6-ft deep, recommended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1" descr="RESPEC company and 50-year anniversary logo">
            <a:extLst>
              <a:ext uri="{FF2B5EF4-FFF2-40B4-BE49-F238E27FC236}">
                <a16:creationId xmlns:a16="http://schemas.microsoft.com/office/drawing/2014/main" id="{A8D74A45-4A41-4FF0-8ECC-603E2562C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725" y="5587693"/>
            <a:ext cx="1253091" cy="102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0AB16E-B426-46B4-9CD7-8887E3A0BE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eidl's Lake sediment forebay immediately following construction showing the Turfstone paver bottom.">
            <a:extLst>
              <a:ext uri="{FF2B5EF4-FFF2-40B4-BE49-F238E27FC236}">
                <a16:creationId xmlns:a16="http://schemas.microsoft.com/office/drawing/2014/main" id="{CB4F2371-1431-4B1A-861E-331DB5B3D12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t="8665" r="17353" b="19235"/>
          <a:stretch/>
        </p:blipFill>
        <p:spPr bwMode="auto">
          <a:xfrm>
            <a:off x="7481609" y="1545017"/>
            <a:ext cx="3907079" cy="25960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530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C790-4482-496E-853A-2C16559AFB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0"/>
            <a:ext cx="9448800" cy="1427747"/>
          </a:xfrm>
        </p:spPr>
        <p:txBody>
          <a:bodyPr/>
          <a:lstStyle/>
          <a:p>
            <a:r>
              <a:rPr lang="en-US" dirty="0"/>
              <a:t>Pretreatment Sizing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017A9-A794-4A63-82A9-CD024777364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1193" y="1235242"/>
            <a:ext cx="8602703" cy="5377707"/>
          </a:xfrm>
        </p:spPr>
        <p:txBody>
          <a:bodyPr>
            <a:normAutofit/>
          </a:bodyPr>
          <a:lstStyle/>
          <a:p>
            <a:r>
              <a:rPr lang="en-US" dirty="0"/>
              <a:t>Why is sizing important for the manual?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Many </a:t>
            </a:r>
            <a:r>
              <a:rPr lang="en-US" b="1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smaller treatment facilities</a:t>
            </a: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 (bioretention/biofiltration or rain gardens) do not have a pretreatment sizing criteria and are too small to justify hiring an engineer.</a:t>
            </a:r>
          </a:p>
          <a:p>
            <a:pPr lvl="1"/>
            <a:r>
              <a:rPr lang="en-US" b="1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Larger treatment practices </a:t>
            </a: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(e.g., ponds, infiltration basins, roadside swales) could use a simple preliminary design methodology for pretreatment.</a:t>
            </a:r>
          </a:p>
          <a:p>
            <a:r>
              <a:rPr lang="en-US" dirty="0"/>
              <a:t>What are we considering?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Preliminary sizing criteria is being developed from the </a:t>
            </a:r>
            <a:r>
              <a:rPr lang="en-US" b="1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watershed’s impermeable area</a:t>
            </a: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, the </a:t>
            </a:r>
            <a:r>
              <a:rPr lang="en-US" b="1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design storm intensity</a:t>
            </a: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, the </a:t>
            </a:r>
            <a:r>
              <a:rPr lang="en-US" b="1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settling velocity </a:t>
            </a: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of the </a:t>
            </a:r>
            <a:r>
              <a:rPr lang="en-US" b="1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targeted particle size</a:t>
            </a: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, and the </a:t>
            </a:r>
            <a:r>
              <a:rPr lang="en-US" b="1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fraction</a:t>
            </a: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 of that size </a:t>
            </a:r>
            <a:r>
              <a:rPr lang="en-US" b="1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to be removed</a:t>
            </a: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.</a:t>
            </a:r>
          </a:p>
          <a:p>
            <a:r>
              <a:rPr lang="en-US" dirty="0"/>
              <a:t>What will be the result?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Sizing criteria for the </a:t>
            </a:r>
            <a:r>
              <a:rPr lang="en-US" b="1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area of filter strips </a:t>
            </a: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and the </a:t>
            </a:r>
            <a:r>
              <a:rPr lang="en-US" b="1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surface area of basins</a:t>
            </a:r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, and recommendations on the depth of basins.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E0DAE43-4336-4D9C-AD48-0E74F32EBEA5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1"/>
                </a:solidFill>
              </a:rPr>
              <a:pPr defTabSz="457200"/>
              <a:t>36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Photo of vegetated filter strip between an asphalt parking lot and a vegetated bioswale stormwater BMP.">
            <a:extLst>
              <a:ext uri="{FF2B5EF4-FFF2-40B4-BE49-F238E27FC236}">
                <a16:creationId xmlns:a16="http://schemas.microsoft.com/office/drawing/2014/main" id="{2C8247C4-066D-3E41-9544-AFA90A3C1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8166" y="673959"/>
            <a:ext cx="2876687" cy="1647086"/>
          </a:xfrm>
          <a:prstGeom prst="rect">
            <a:avLst/>
          </a:prstGeom>
        </p:spPr>
      </p:pic>
      <p:pic>
        <p:nvPicPr>
          <p:cNvPr id="9" name="Picture 7" descr="Photograph of a residential raingarden in full bloom with a vegetated filter strip adjacent to the street curb and gutter.">
            <a:extLst>
              <a:ext uri="{FF2B5EF4-FFF2-40B4-BE49-F238E27FC236}">
                <a16:creationId xmlns:a16="http://schemas.microsoft.com/office/drawing/2014/main" id="{6AEA75B2-FB8B-0743-8562-B47585C54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456" y="2334854"/>
            <a:ext cx="2374106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hematic of a conceptual hydrodynamic separator device and it's treatment of stormwater.">
            <a:extLst>
              <a:ext uri="{FF2B5EF4-FFF2-40B4-BE49-F238E27FC236}">
                <a16:creationId xmlns:a16="http://schemas.microsoft.com/office/drawing/2014/main" id="{EEAF6E24-B3EB-6F4A-9294-C3FFDADFB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1990" y="4116029"/>
            <a:ext cx="2489039" cy="262004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0AB16E-B426-46B4-9CD7-8887E3A0BE40}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90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innesota Pollution Control Agency Minnesota Stormwater Manual Wiki logo.">
            <a:extLst>
              <a:ext uri="{FF2B5EF4-FFF2-40B4-BE49-F238E27FC236}">
                <a16:creationId xmlns:a16="http://schemas.microsoft.com/office/drawing/2014/main" id="{1D548E1B-6D98-415E-AD79-C5964481A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94" b="97906" l="424" r="97034">
                        <a14:foregroundMark x1="41949" y1="27749" x2="41949" y2="27749"/>
                        <a14:foregroundMark x1="30085" y1="25654" x2="31780" y2="28272"/>
                        <a14:foregroundMark x1="19492" y1="60733" x2="25847" y2="79058"/>
                        <a14:foregroundMark x1="29661" y1="78010" x2="29661" y2="78010"/>
                        <a14:foregroundMark x1="47458" y1="76963" x2="47458" y2="76963"/>
                        <a14:foregroundMark x1="79237" y1="76963" x2="79237" y2="76963"/>
                        <a14:foregroundMark x1="91102" y1="23560" x2="43220" y2="30366"/>
                        <a14:foregroundMark x1="43220" y1="30366" x2="36017" y2="49738"/>
                        <a14:foregroundMark x1="36017" y1="49738" x2="36017" y2="69110"/>
                        <a14:foregroundMark x1="36017" y1="69110" x2="46186" y2="89005"/>
                        <a14:foregroundMark x1="46186" y1="89005" x2="64407" y2="92670"/>
                        <a14:foregroundMark x1="64407" y1="92670" x2="88136" y2="87435"/>
                        <a14:foregroundMark x1="88136" y1="87435" x2="93644" y2="67539"/>
                        <a14:foregroundMark x1="93644" y1="67539" x2="84322" y2="42932"/>
                        <a14:foregroundMark x1="84322" y1="42932" x2="84322" y2="35079"/>
                        <a14:foregroundMark x1="94492" y1="85864" x2="76695" y2="94764"/>
                        <a14:foregroundMark x1="61864" y1="77487" x2="69492" y2="80628"/>
                        <a14:foregroundMark x1="81356" y1="72775" x2="75847" y2="84293"/>
                        <a14:foregroundMark x1="95339" y1="27749" x2="97034" y2="48168"/>
                        <a14:foregroundMark x1="93644" y1="97906" x2="93644" y2="97906"/>
                        <a14:foregroundMark x1="9322" y1="29843" x2="12712" y2="30890"/>
                        <a14:foregroundMark x1="13983" y1="29319" x2="13559" y2="31414"/>
                        <a14:foregroundMark x1="847" y1="24084" x2="9322" y2="29319"/>
                        <a14:foregroundMark x1="58475" y1="18848" x2="75000" y2="18325"/>
                        <a14:foregroundMark x1="75000" y1="18325" x2="75000" y2="18325"/>
                        <a14:foregroundMark x1="5932" y1="33508" x2="1271" y2="39267"/>
                        <a14:foregroundMark x1="7538" y1="52356" x2="9322" y2="56545"/>
                        <a14:foregroundMark x1="7092" y1="51309" x2="7538" y2="52356"/>
                        <a14:foregroundMark x1="6869" y1="50785" x2="7092" y2="51309"/>
                        <a14:foregroundMark x1="6646" y1="50262" x2="6869" y2="50785"/>
                        <a14:foregroundMark x1="6423" y1="49738" x2="6646" y2="50262"/>
                        <a14:foregroundMark x1="6200" y1="49215" x2="6423" y2="49738"/>
                        <a14:foregroundMark x1="5085" y1="46597" x2="6200" y2="49215"/>
                        <a14:foregroundMark x1="7415" y1="62304" x2="14831" y2="70157"/>
                        <a14:foregroundMark x1="5932" y1="60733" x2="7415" y2="62304"/>
                        <a14:foregroundMark x1="2307" y1="76440" x2="1271" y2="77487"/>
                        <a14:foregroundMark x1="5932" y1="72775" x2="2307" y2="76440"/>
                        <a14:foregroundMark x1="19492" y1="7853" x2="46186" y2="8901"/>
                        <a14:foregroundMark x1="17797" y1="11518" x2="17797" y2="11518"/>
                        <a14:foregroundMark x1="19915" y1="4188" x2="19915" y2="4188"/>
                        <a14:foregroundMark x1="17373" y1="4188" x2="31780" y2="2094"/>
                        <a14:foregroundMark x1="31780" y1="2094" x2="45339" y2="9424"/>
                        <a14:foregroundMark x1="45339" y1="9424" x2="45339" y2="9424"/>
                        <a14:backgroundMark x1="5508" y1="51309" x2="5508" y2="51309"/>
                        <a14:backgroundMark x1="6356" y1="50785" x2="6356" y2="50785"/>
                        <a14:backgroundMark x1="7203" y1="49738" x2="7203" y2="49738"/>
                        <a14:backgroundMark x1="5508" y1="50262" x2="5508" y2="50262"/>
                        <a14:backgroundMark x1="6356" y1="49738" x2="6356" y2="49738"/>
                        <a14:backgroundMark x1="7203" y1="51309" x2="7203" y2="51309"/>
                        <a14:backgroundMark x1="7203" y1="52356" x2="7203" y2="52356"/>
                        <a14:backgroundMark x1="7203" y1="50262" x2="7203" y2="50262"/>
                        <a14:backgroundMark x1="5508" y1="49215" x2="5508" y2="49215"/>
                        <a14:backgroundMark x1="7203" y1="62304" x2="7203" y2="62304"/>
                        <a14:backgroundMark x1="6356" y1="62304" x2="6356" y2="62304"/>
                        <a14:backgroundMark x1="6780" y1="62304" x2="6780" y2="62304"/>
                        <a14:backgroundMark x1="3814" y1="76440" x2="3814" y2="76440"/>
                        <a14:backgroundMark x1="3814" y1="76440" x2="3814" y2="76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"/>
          <a:stretch/>
        </p:blipFill>
        <p:spPr bwMode="auto">
          <a:xfrm>
            <a:off x="9400517" y="4556760"/>
            <a:ext cx="2081197" cy="167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D5A01-B6A2-42BC-908B-01BB09E4F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Pretreatment Case Studies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6C5B7-F231-4256-9BF2-A8FAF5CB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37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21B80-17CB-465B-A6DE-539807BD3B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Participants</a:t>
            </a:r>
          </a:p>
          <a:p>
            <a:r>
              <a:rPr lang="en-US" dirty="0"/>
              <a:t>Example Case Studies</a:t>
            </a:r>
          </a:p>
          <a:p>
            <a:pPr lvl="1"/>
            <a:r>
              <a:rPr lang="en-US" dirty="0"/>
              <a:t>Vegetated Filter Strip</a:t>
            </a:r>
          </a:p>
          <a:p>
            <a:pPr lvl="1"/>
            <a:r>
              <a:rPr lang="en-US" dirty="0"/>
              <a:t>Rock Filter Strip</a:t>
            </a:r>
          </a:p>
          <a:p>
            <a:pPr lvl="1"/>
            <a:r>
              <a:rPr lang="en-US" dirty="0"/>
              <a:t>Forebay</a:t>
            </a:r>
          </a:p>
          <a:p>
            <a:r>
              <a:rPr lang="en-US" dirty="0"/>
              <a:t>Links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17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D5A01-B6A2-42BC-908B-01BB09E4FC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7488"/>
            <a:ext cx="9448800" cy="1143000"/>
          </a:xfrm>
        </p:spPr>
        <p:txBody>
          <a:bodyPr/>
          <a:lstStyle/>
          <a:p>
            <a:r>
              <a:rPr lang="en-US" dirty="0"/>
              <a:t>THANK YOU!!!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EB66A104-5725-4738-ACF6-8EC8C3FB922B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38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9" name="Picture 8" descr="City of Burnsville logo">
            <a:extLst>
              <a:ext uri="{FF2B5EF4-FFF2-40B4-BE49-F238E27FC236}">
                <a16:creationId xmlns:a16="http://schemas.microsoft.com/office/drawing/2014/main" id="{117B81E8-50C3-4738-8B35-3B2205D51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528" y="4879186"/>
            <a:ext cx="3590925" cy="1219200"/>
          </a:xfrm>
          <a:prstGeom prst="rect">
            <a:avLst/>
          </a:prstGeom>
        </p:spPr>
      </p:pic>
      <p:pic>
        <p:nvPicPr>
          <p:cNvPr id="18" name="Picture 17" descr="Capitol Region Watershed District logo">
            <a:extLst>
              <a:ext uri="{FF2B5EF4-FFF2-40B4-BE49-F238E27FC236}">
                <a16:creationId xmlns:a16="http://schemas.microsoft.com/office/drawing/2014/main" id="{925928DB-AADE-46A8-9FB1-C92B6A86A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327" y="2891360"/>
            <a:ext cx="1809779" cy="1809779"/>
          </a:xfrm>
          <a:prstGeom prst="rect">
            <a:avLst/>
          </a:prstGeom>
        </p:spPr>
      </p:pic>
      <p:pic>
        <p:nvPicPr>
          <p:cNvPr id="10" name="Picture 9" descr="Dakota County Soil &amp; Water Conservation District Logo">
            <a:extLst>
              <a:ext uri="{FF2B5EF4-FFF2-40B4-BE49-F238E27FC236}">
                <a16:creationId xmlns:a16="http://schemas.microsoft.com/office/drawing/2014/main" id="{6597655B-31E2-4533-ACDC-57BFFE6A7D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1" b="22173"/>
          <a:stretch/>
        </p:blipFill>
        <p:spPr>
          <a:xfrm>
            <a:off x="410241" y="1646356"/>
            <a:ext cx="3082413" cy="1740214"/>
          </a:xfrm>
          <a:prstGeom prst="rect">
            <a:avLst/>
          </a:prstGeom>
        </p:spPr>
      </p:pic>
      <p:pic>
        <p:nvPicPr>
          <p:cNvPr id="11" name="Picture 10" descr="City of Fridley logo">
            <a:extLst>
              <a:ext uri="{FF2B5EF4-FFF2-40B4-BE49-F238E27FC236}">
                <a16:creationId xmlns:a16="http://schemas.microsoft.com/office/drawing/2014/main" id="{7BECD439-122A-484C-812A-BDF8026006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7007"/>
          <a:stretch/>
        </p:blipFill>
        <p:spPr>
          <a:xfrm>
            <a:off x="9667876" y="4226696"/>
            <a:ext cx="2143125" cy="1811867"/>
          </a:xfrm>
          <a:prstGeom prst="rect">
            <a:avLst/>
          </a:prstGeom>
        </p:spPr>
      </p:pic>
      <p:pic>
        <p:nvPicPr>
          <p:cNvPr id="13" name="Picture 12" descr="City of Minnetonka logo">
            <a:extLst>
              <a:ext uri="{FF2B5EF4-FFF2-40B4-BE49-F238E27FC236}">
                <a16:creationId xmlns:a16="http://schemas.microsoft.com/office/drawing/2014/main" id="{AF2E52BF-A402-409D-83FB-4C7C1DCCF3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78"/>
          <a:stretch/>
        </p:blipFill>
        <p:spPr>
          <a:xfrm>
            <a:off x="3852784" y="1662945"/>
            <a:ext cx="4395788" cy="952500"/>
          </a:xfrm>
          <a:prstGeom prst="rect">
            <a:avLst/>
          </a:prstGeom>
        </p:spPr>
      </p:pic>
      <p:pic>
        <p:nvPicPr>
          <p:cNvPr id="14" name="Picture 13" descr="Mississippi Watershed Management Organization logo - Protect it. Pass it on.">
            <a:extLst>
              <a:ext uri="{FF2B5EF4-FFF2-40B4-BE49-F238E27FC236}">
                <a16:creationId xmlns:a16="http://schemas.microsoft.com/office/drawing/2014/main" id="{B79CBA46-DEB2-4E46-9CEB-1012E8D3A5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" t="6805" r="5477" b="6644"/>
          <a:stretch/>
        </p:blipFill>
        <p:spPr>
          <a:xfrm>
            <a:off x="10023388" y="1585868"/>
            <a:ext cx="1758371" cy="2031423"/>
          </a:xfrm>
          <a:prstGeom prst="rect">
            <a:avLst/>
          </a:prstGeom>
        </p:spPr>
      </p:pic>
      <p:pic>
        <p:nvPicPr>
          <p:cNvPr id="15" name="Picture 14" descr="City of New Brighton logo - building tomorrow today">
            <a:extLst>
              <a:ext uri="{FF2B5EF4-FFF2-40B4-BE49-F238E27FC236}">
                <a16:creationId xmlns:a16="http://schemas.microsoft.com/office/drawing/2014/main" id="{84E759A0-1FEF-4C94-A3E5-34F71BD9BB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47" y="4990813"/>
            <a:ext cx="3657600" cy="1047750"/>
          </a:xfrm>
          <a:prstGeom prst="rect">
            <a:avLst/>
          </a:prstGeom>
        </p:spPr>
      </p:pic>
      <p:pic>
        <p:nvPicPr>
          <p:cNvPr id="16" name="Picture 15" descr="City of South St. Paul logo">
            <a:extLst>
              <a:ext uri="{FF2B5EF4-FFF2-40B4-BE49-F238E27FC236}">
                <a16:creationId xmlns:a16="http://schemas.microsoft.com/office/drawing/2014/main" id="{306A4383-EBE9-45D2-BE89-10E0E9B970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3658678"/>
            <a:ext cx="3235360" cy="1047750"/>
          </a:xfrm>
          <a:prstGeom prst="rect">
            <a:avLst/>
          </a:prstGeom>
        </p:spPr>
      </p:pic>
      <p:pic>
        <p:nvPicPr>
          <p:cNvPr id="17" name="Picture 16" descr="City of Saint Paul logo">
            <a:extLst>
              <a:ext uri="{FF2B5EF4-FFF2-40B4-BE49-F238E27FC236}">
                <a16:creationId xmlns:a16="http://schemas.microsoft.com/office/drawing/2014/main" id="{6007C4F8-B746-41FD-9612-832E23ADF3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028" y="1597531"/>
            <a:ext cx="1016232" cy="2019760"/>
          </a:xfrm>
          <a:prstGeom prst="rect">
            <a:avLst/>
          </a:prstGeom>
        </p:spPr>
      </p:pic>
      <p:pic>
        <p:nvPicPr>
          <p:cNvPr id="12" name="Picture 11" descr="City of Savage logo">
            <a:extLst>
              <a:ext uri="{FF2B5EF4-FFF2-40B4-BE49-F238E27FC236}">
                <a16:creationId xmlns:a16="http://schemas.microsoft.com/office/drawing/2014/main" id="{7E7DAA74-CCA4-420F-939B-AA8882701E9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" t="6708" r="-585" b="3521"/>
          <a:stretch/>
        </p:blipFill>
        <p:spPr>
          <a:xfrm>
            <a:off x="6324791" y="2891360"/>
            <a:ext cx="2016015" cy="180977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622894-9BA0-45FE-AE51-14B509E8D3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02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061D58-604E-479F-9430-1BDADFE76D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-25288"/>
            <a:ext cx="8150927" cy="1630251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F7168B-CE5B-4436-B49A-0D6A89B9C0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863832" y="-25402"/>
            <a:ext cx="4328168" cy="688340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10CBFD0-AA34-48C7-A304-3069CFC3B4F7}"/>
              </a:ext>
            </a:extLst>
          </p:cNvPr>
          <p:cNvSpPr txBox="1">
            <a:spLocks/>
          </p:cNvSpPr>
          <p:nvPr/>
        </p:nvSpPr>
        <p:spPr>
          <a:xfrm>
            <a:off x="451312" y="-25400"/>
            <a:ext cx="7454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Bebas Neue Light" panose="00000500000000000000" pitchFamily="50" charset="0"/>
              </a:rPr>
              <a:t>Vegetated Filter Strips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0CCCCC5-D917-4239-969E-1D904D8C9DA0}"/>
              </a:ext>
            </a:extLst>
          </p:cNvPr>
          <p:cNvSpPr txBox="1">
            <a:spLocks/>
          </p:cNvSpPr>
          <p:nvPr/>
        </p:nvSpPr>
        <p:spPr>
          <a:xfrm>
            <a:off x="448838" y="973648"/>
            <a:ext cx="7241250" cy="810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7325" indent="-187325">
              <a:lnSpc>
                <a:spcPct val="100000"/>
              </a:lnSpc>
              <a:buFont typeface="Bebas Neue Bold" panose="020B0606020202050201" pitchFamily="34" charset="0"/>
              <a:buNone/>
            </a:pPr>
            <a:r>
              <a:rPr lang="en-US" sz="2600" b="0" dirty="0">
                <a:solidFill>
                  <a:schemeClr val="tx1"/>
                </a:solidFill>
                <a:latin typeface="Bebas Neue Regular" panose="00000500000000000000" pitchFamily="2" charset="0"/>
                <a:ea typeface="Aktiv Grotesk" panose="020B0504020202020204" pitchFamily="34" charset="0"/>
                <a:cs typeface="Aktiv Grotesk Cd Medium" panose="020B0606020203020204" pitchFamily="34" charset="0"/>
              </a:rPr>
              <a:t>City of Burnsville</a:t>
            </a:r>
            <a:endParaRPr lang="en-US" sz="2000" b="0" dirty="0">
              <a:solidFill>
                <a:schemeClr val="tx1"/>
              </a:solidFill>
              <a:latin typeface="Aktiv Grotesk Cd Light" panose="020B0406020203020204" pitchFamily="34" charset="0"/>
              <a:ea typeface="Aktiv Grotesk" panose="020B0504020202020204" pitchFamily="34" charset="0"/>
              <a:cs typeface="Aktiv Grotesk Cd Light" panose="020B0406020203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EF0B-E289-46B1-B9A6-C290AB03A4F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58600" y="0"/>
            <a:ext cx="533400" cy="365125"/>
          </a:xfrm>
        </p:spPr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chemeClr val="tx1"/>
                </a:solidFill>
              </a:rPr>
              <a:pPr defTabSz="457200"/>
              <a:t>39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22" descr="City of Burnsville residential rain garden with vegetated filter strip for stormwater pretreatment.  Photo courtesy of Barr Engineering.">
            <a:extLst>
              <a:ext uri="{FF2B5EF4-FFF2-40B4-BE49-F238E27FC236}">
                <a16:creationId xmlns:a16="http://schemas.microsoft.com/office/drawing/2014/main" id="{62F8CA6A-2A09-421E-8CBE-726E9BE335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92" y="1604962"/>
            <a:ext cx="7989413" cy="52530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CDD5B30-97AA-45F7-8ED0-718E07010D55}"/>
              </a:ext>
            </a:extLst>
          </p:cNvPr>
          <p:cNvSpPr txBox="1"/>
          <p:nvPr/>
        </p:nvSpPr>
        <p:spPr>
          <a:xfrm>
            <a:off x="7820025" y="252660"/>
            <a:ext cx="4371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bas Neue Thin" panose="00000500000000000000" pitchFamily="50" charset="0"/>
                <a:cs typeface="Aktiv Grotesk Cd Light" panose="020B0406020203020204" pitchFamily="34" charset="0"/>
              </a:rPr>
              <a:t>AT-A-</a:t>
            </a:r>
            <a:r>
              <a:rPr lang="en-US" sz="4400" dirty="0">
                <a:latin typeface="Bebas Neue Regular" panose="00000500000000000000" pitchFamily="50" charset="0"/>
                <a:cs typeface="Aktiv Grotesk Cd Medium" panose="020B0606020203020204" pitchFamily="34" charset="0"/>
              </a:rPr>
              <a:t>GLANCE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DC304C2-B1B6-4B2F-B2AF-E62191C4AD69}"/>
              </a:ext>
            </a:extLst>
          </p:cNvPr>
          <p:cNvSpPr txBox="1">
            <a:spLocks/>
          </p:cNvSpPr>
          <p:nvPr/>
        </p:nvSpPr>
        <p:spPr>
          <a:xfrm>
            <a:off x="8078180" y="1604964"/>
            <a:ext cx="4113820" cy="5038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Provide pretreatment from street runoff prior to entering residential raingardens</a:t>
            </a:r>
          </a:p>
          <a:p>
            <a:r>
              <a:rPr lang="en-US" sz="2400" b="0" dirty="0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Vegetated filter strips have a lifespan of 5 to 7 years, but have prolonged the lifespan and reduced maintenance of the rain gardens</a:t>
            </a:r>
          </a:p>
          <a:p>
            <a:r>
              <a:rPr lang="en-US" sz="2400" b="0" dirty="0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Incorporate “drop waterfalls” at curb cutout to slow the speed and reduce erosion potential of the runoff entering the vegetated filter strip.</a:t>
            </a:r>
          </a:p>
        </p:txBody>
      </p:sp>
    </p:spTree>
    <p:extLst>
      <p:ext uri="{BB962C8B-B14F-4D97-AF65-F5344CB8AC3E}">
        <p14:creationId xmlns:p14="http://schemas.microsoft.com/office/powerpoint/2010/main" val="235269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innesota Pollution Control Agency Minnesota Stormwater Manual Wiki logo.">
            <a:extLst>
              <a:ext uri="{FF2B5EF4-FFF2-40B4-BE49-F238E27FC236}">
                <a16:creationId xmlns:a16="http://schemas.microsoft.com/office/drawing/2014/main" id="{1FFA2404-D932-4A3A-850C-8F507A274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94" b="97906" l="424" r="97034">
                        <a14:foregroundMark x1="41949" y1="27749" x2="41949" y2="27749"/>
                        <a14:foregroundMark x1="30085" y1="25654" x2="31780" y2="28272"/>
                        <a14:foregroundMark x1="19492" y1="60733" x2="25847" y2="79058"/>
                        <a14:foregroundMark x1="29661" y1="78010" x2="29661" y2="78010"/>
                        <a14:foregroundMark x1="47458" y1="76963" x2="47458" y2="76963"/>
                        <a14:foregroundMark x1="79237" y1="76963" x2="79237" y2="76963"/>
                        <a14:foregroundMark x1="91102" y1="23560" x2="43220" y2="30366"/>
                        <a14:foregroundMark x1="43220" y1="30366" x2="36017" y2="49738"/>
                        <a14:foregroundMark x1="36017" y1="49738" x2="36017" y2="69110"/>
                        <a14:foregroundMark x1="36017" y1="69110" x2="46186" y2="89005"/>
                        <a14:foregroundMark x1="46186" y1="89005" x2="64407" y2="92670"/>
                        <a14:foregroundMark x1="64407" y1="92670" x2="88136" y2="87435"/>
                        <a14:foregroundMark x1="88136" y1="87435" x2="93644" y2="67539"/>
                        <a14:foregroundMark x1="93644" y1="67539" x2="84322" y2="42932"/>
                        <a14:foregroundMark x1="84322" y1="42932" x2="84322" y2="35079"/>
                        <a14:foregroundMark x1="94492" y1="85864" x2="76695" y2="94764"/>
                        <a14:foregroundMark x1="61864" y1="77487" x2="69492" y2="80628"/>
                        <a14:foregroundMark x1="81356" y1="72775" x2="75847" y2="84293"/>
                        <a14:foregroundMark x1="95339" y1="27749" x2="97034" y2="48168"/>
                        <a14:foregroundMark x1="93644" y1="97906" x2="93644" y2="97906"/>
                        <a14:foregroundMark x1="9322" y1="29843" x2="12712" y2="30890"/>
                        <a14:foregroundMark x1="13983" y1="29319" x2="13559" y2="31414"/>
                        <a14:foregroundMark x1="847" y1="24084" x2="9322" y2="29319"/>
                        <a14:foregroundMark x1="58475" y1="18848" x2="75000" y2="18325"/>
                        <a14:foregroundMark x1="75000" y1="18325" x2="75000" y2="18325"/>
                        <a14:foregroundMark x1="5932" y1="33508" x2="1271" y2="39267"/>
                        <a14:foregroundMark x1="7538" y1="52356" x2="9322" y2="56545"/>
                        <a14:foregroundMark x1="7092" y1="51309" x2="7538" y2="52356"/>
                        <a14:foregroundMark x1="6869" y1="50785" x2="7092" y2="51309"/>
                        <a14:foregroundMark x1="6646" y1="50262" x2="6869" y2="50785"/>
                        <a14:foregroundMark x1="6423" y1="49738" x2="6646" y2="50262"/>
                        <a14:foregroundMark x1="6200" y1="49215" x2="6423" y2="49738"/>
                        <a14:foregroundMark x1="5085" y1="46597" x2="6200" y2="49215"/>
                        <a14:foregroundMark x1="7415" y1="62304" x2="14831" y2="70157"/>
                        <a14:foregroundMark x1="5932" y1="60733" x2="7415" y2="62304"/>
                        <a14:foregroundMark x1="2307" y1="76440" x2="1271" y2="77487"/>
                        <a14:foregroundMark x1="5932" y1="72775" x2="2307" y2="76440"/>
                        <a14:foregroundMark x1="19492" y1="7853" x2="46186" y2="8901"/>
                        <a14:foregroundMark x1="17797" y1="11518" x2="17797" y2="11518"/>
                        <a14:foregroundMark x1="19915" y1="4188" x2="19915" y2="4188"/>
                        <a14:foregroundMark x1="17373" y1="4188" x2="31780" y2="2094"/>
                        <a14:foregroundMark x1="31780" y1="2094" x2="45339" y2="9424"/>
                        <a14:foregroundMark x1="45339" y1="9424" x2="45339" y2="9424"/>
                        <a14:backgroundMark x1="5508" y1="51309" x2="5508" y2="51309"/>
                        <a14:backgroundMark x1="6356" y1="50785" x2="6356" y2="50785"/>
                        <a14:backgroundMark x1="7203" y1="49738" x2="7203" y2="49738"/>
                        <a14:backgroundMark x1="5508" y1="50262" x2="5508" y2="50262"/>
                        <a14:backgroundMark x1="6356" y1="49738" x2="6356" y2="49738"/>
                        <a14:backgroundMark x1="7203" y1="51309" x2="7203" y2="51309"/>
                        <a14:backgroundMark x1="7203" y1="52356" x2="7203" y2="52356"/>
                        <a14:backgroundMark x1="7203" y1="50262" x2="7203" y2="50262"/>
                        <a14:backgroundMark x1="5508" y1="49215" x2="5508" y2="49215"/>
                        <a14:backgroundMark x1="7203" y1="62304" x2="7203" y2="62304"/>
                        <a14:backgroundMark x1="6356" y1="62304" x2="6356" y2="62304"/>
                        <a14:backgroundMark x1="6780" y1="62304" x2="6780" y2="62304"/>
                        <a14:backgroundMark x1="3814" y1="76440" x2="3814" y2="76440"/>
                        <a14:backgroundMark x1="3814" y1="76440" x2="3814" y2="76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"/>
          <a:stretch/>
        </p:blipFill>
        <p:spPr bwMode="auto">
          <a:xfrm>
            <a:off x="9400517" y="4556760"/>
            <a:ext cx="2081197" cy="167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D5A01-B6A2-42BC-908B-01BB09E4F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Pretreatment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6C5B7-F231-4256-9BF2-A8FAF5CB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21B80-17CB-465B-A6DE-539807BD3B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MN Stormwater Manual Update</a:t>
            </a:r>
          </a:p>
          <a:p>
            <a:r>
              <a:rPr lang="en-US" dirty="0"/>
              <a:t>New Features</a:t>
            </a:r>
          </a:p>
          <a:p>
            <a:r>
              <a:rPr lang="en-US" dirty="0"/>
              <a:t>Links</a:t>
            </a:r>
          </a:p>
        </p:txBody>
      </p:sp>
    </p:spTree>
    <p:extLst>
      <p:ext uri="{BB962C8B-B14F-4D97-AF65-F5344CB8AC3E}">
        <p14:creationId xmlns:p14="http://schemas.microsoft.com/office/powerpoint/2010/main" val="24533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061D58-604E-479F-9430-1BDADFE76D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-25288"/>
            <a:ext cx="8150927" cy="1630251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F7168B-CE5B-4436-B49A-0D6A89B9C0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863832" y="-25402"/>
            <a:ext cx="4328168" cy="688340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10CBFD0-AA34-48C7-A304-3069CFC3B4F7}"/>
              </a:ext>
            </a:extLst>
          </p:cNvPr>
          <p:cNvSpPr txBox="1">
            <a:spLocks/>
          </p:cNvSpPr>
          <p:nvPr/>
        </p:nvSpPr>
        <p:spPr>
          <a:xfrm>
            <a:off x="451312" y="-25400"/>
            <a:ext cx="7454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Bebas Neue Light" panose="00000500000000000000" pitchFamily="50" charset="0"/>
              </a:rPr>
              <a:t>Rock Filter Strips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0CCCCC5-D917-4239-969E-1D904D8C9DA0}"/>
              </a:ext>
            </a:extLst>
          </p:cNvPr>
          <p:cNvSpPr txBox="1">
            <a:spLocks/>
          </p:cNvSpPr>
          <p:nvPr/>
        </p:nvSpPr>
        <p:spPr>
          <a:xfrm>
            <a:off x="448838" y="973648"/>
            <a:ext cx="7241250" cy="810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7325" indent="-187325">
              <a:lnSpc>
                <a:spcPct val="100000"/>
              </a:lnSpc>
              <a:buFont typeface="Bebas Neue Bold" panose="020B0606020202050201" pitchFamily="34" charset="0"/>
              <a:buNone/>
            </a:pPr>
            <a:r>
              <a:rPr lang="en-US" sz="2600" b="0" dirty="0">
                <a:solidFill>
                  <a:schemeClr val="tx1"/>
                </a:solidFill>
                <a:latin typeface="Bebas Neue Regular" panose="00000500000000000000" pitchFamily="2" charset="0"/>
                <a:ea typeface="Aktiv Grotesk" panose="020B0504020202020204" pitchFamily="34" charset="0"/>
                <a:cs typeface="Aktiv Grotesk Cd Medium" panose="020B0606020203020204" pitchFamily="34" charset="0"/>
              </a:rPr>
              <a:t>City of Fridley</a:t>
            </a:r>
            <a:endParaRPr lang="en-US" sz="2000" b="0" dirty="0">
              <a:solidFill>
                <a:schemeClr val="tx1"/>
              </a:solidFill>
              <a:latin typeface="Aktiv Grotesk Cd Light" panose="020B0406020203020204" pitchFamily="34" charset="0"/>
              <a:ea typeface="Aktiv Grotesk" panose="020B0504020202020204" pitchFamily="34" charset="0"/>
              <a:cs typeface="Aktiv Grotesk Cd Light" panose="020B0406020203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EF0B-E289-46B1-B9A6-C290AB03A4F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58600" y="0"/>
            <a:ext cx="533400" cy="365125"/>
          </a:xfrm>
        </p:spPr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40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13" descr="City of Fridley rock filter strip following a rain event, photo courtesy of Mississippi Watershed Management Organization.">
            <a:extLst>
              <a:ext uri="{FF2B5EF4-FFF2-40B4-BE49-F238E27FC236}">
                <a16:creationId xmlns:a16="http://schemas.microsoft.com/office/drawing/2014/main" id="{886B8B59-71E7-4E04-AFC4-F45BAC2E7A9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577" y="1601807"/>
            <a:ext cx="8920436" cy="57409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CDD5B30-97AA-45F7-8ED0-718E07010D55}"/>
              </a:ext>
            </a:extLst>
          </p:cNvPr>
          <p:cNvSpPr txBox="1"/>
          <p:nvPr/>
        </p:nvSpPr>
        <p:spPr>
          <a:xfrm>
            <a:off x="7820025" y="252660"/>
            <a:ext cx="4371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bas Neue Thin" panose="00000500000000000000" pitchFamily="50" charset="0"/>
                <a:cs typeface="Aktiv Grotesk Cd Light" panose="020B0406020203020204" pitchFamily="34" charset="0"/>
              </a:rPr>
              <a:t>AT-A-</a:t>
            </a:r>
            <a:r>
              <a:rPr lang="en-US" sz="4400" dirty="0">
                <a:latin typeface="Bebas Neue Regular" panose="00000500000000000000" pitchFamily="50" charset="0"/>
                <a:cs typeface="Aktiv Grotesk Cd Medium" panose="020B0606020203020204" pitchFamily="34" charset="0"/>
              </a:rPr>
              <a:t>GLANCE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DC304C2-B1B6-4B2F-B2AF-E62191C4AD69}"/>
              </a:ext>
            </a:extLst>
          </p:cNvPr>
          <p:cNvSpPr txBox="1">
            <a:spLocks/>
          </p:cNvSpPr>
          <p:nvPr/>
        </p:nvSpPr>
        <p:spPr>
          <a:xfrm>
            <a:off x="8078180" y="1604964"/>
            <a:ext cx="4113820" cy="5038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Provide pretreatment from street runoff prior to entering curb-cut bioswales</a:t>
            </a:r>
          </a:p>
          <a:p>
            <a:r>
              <a:rPr lang="en-US" sz="2400" b="0" dirty="0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Blocked inlets can cause stormwater to bypass the basin.</a:t>
            </a:r>
          </a:p>
          <a:p>
            <a:r>
              <a:rPr lang="en-US" sz="2400" b="0" dirty="0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Initial rocks in filter strips were too small, which resulted in rocks getting carried into the bioswale during larger rain events. </a:t>
            </a:r>
          </a:p>
          <a:p>
            <a:r>
              <a:rPr lang="en-US" sz="2400" b="0" dirty="0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Trial-and-error showed Class I riprap was the appropriate rock size (3 – 6 inches in diameter)</a:t>
            </a:r>
          </a:p>
        </p:txBody>
      </p:sp>
    </p:spTree>
    <p:extLst>
      <p:ext uri="{BB962C8B-B14F-4D97-AF65-F5344CB8AC3E}">
        <p14:creationId xmlns:p14="http://schemas.microsoft.com/office/powerpoint/2010/main" val="408103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6D9ACEC-6B64-4995-9003-702964990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-25514"/>
            <a:ext cx="4328168" cy="688340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7647AA-E69F-40F9-9507-629F1BB272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313697" y="-14626"/>
            <a:ext cx="7898698" cy="1630251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3E9736-A7D9-4BA2-BA03-28FE879C4DA5}"/>
              </a:ext>
            </a:extLst>
          </p:cNvPr>
          <p:cNvSpPr txBox="1">
            <a:spLocks/>
          </p:cNvSpPr>
          <p:nvPr/>
        </p:nvSpPr>
        <p:spPr>
          <a:xfrm>
            <a:off x="4454028" y="-25514"/>
            <a:ext cx="7454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  <a:latin typeface="Bebas Neue Light" panose="00000500000000000000" pitchFamily="50" charset="0"/>
              </a:rPr>
              <a:t>Rock Filter Strips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65C1D4B-2BC0-49E9-B477-C92140A0E75A}"/>
              </a:ext>
            </a:extLst>
          </p:cNvPr>
          <p:cNvSpPr txBox="1">
            <a:spLocks/>
          </p:cNvSpPr>
          <p:nvPr/>
        </p:nvSpPr>
        <p:spPr>
          <a:xfrm>
            <a:off x="4667216" y="973534"/>
            <a:ext cx="7241250" cy="810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7325" indent="-187325" algn="r">
              <a:lnSpc>
                <a:spcPct val="100000"/>
              </a:lnSpc>
              <a:buFont typeface="Bebas Neue Bold" panose="020B0606020202050201" pitchFamily="34" charset="0"/>
              <a:buNone/>
            </a:pPr>
            <a:r>
              <a:rPr lang="en-US" sz="2600" b="0" dirty="0">
                <a:solidFill>
                  <a:schemeClr val="tx1"/>
                </a:solidFill>
                <a:latin typeface="Bebas Neue Regular" panose="00000500000000000000" pitchFamily="2" charset="0"/>
                <a:ea typeface="Aktiv Grotesk" panose="020B0504020202020204" pitchFamily="34" charset="0"/>
                <a:cs typeface="Aktiv Grotesk Cd Medium" panose="020B0606020203020204" pitchFamily="34" charset="0"/>
              </a:rPr>
              <a:t>City of Fridley</a:t>
            </a:r>
            <a:endParaRPr lang="en-US" sz="2000" b="0" dirty="0">
              <a:solidFill>
                <a:schemeClr val="tx1"/>
              </a:solidFill>
              <a:latin typeface="Aktiv Grotesk Cd Light" panose="020B0406020203020204" pitchFamily="34" charset="0"/>
              <a:ea typeface="Aktiv Grotesk" panose="020B0504020202020204" pitchFamily="34" charset="0"/>
              <a:cs typeface="Aktiv Grotesk Cd Light" panose="020B0406020203020204" pitchFamily="34" charset="0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C304152-D226-4542-8DA7-4310F1BA6E30}"/>
              </a:ext>
            </a:extLst>
          </p:cNvPr>
          <p:cNvSpPr txBox="1">
            <a:spLocks/>
          </p:cNvSpPr>
          <p:nvPr/>
        </p:nvSpPr>
        <p:spPr>
          <a:xfrm>
            <a:off x="-52352" y="650583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41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 descr="City of Fridley rock filter strip maintenance photograph - inlet full of sediment.">
            <a:extLst>
              <a:ext uri="{FF2B5EF4-FFF2-40B4-BE49-F238E27FC236}">
                <a16:creationId xmlns:a16="http://schemas.microsoft.com/office/drawing/2014/main" id="{726727A2-BF3F-498B-B6A6-CCC0DE6BABEC}"/>
              </a:ext>
            </a:extLst>
          </p:cNvPr>
          <p:cNvPicPr/>
          <p:nvPr/>
        </p:nvPicPr>
        <p:blipFill rotWithShape="1">
          <a:blip r:embed="rId3"/>
          <a:srcRect t="11348"/>
          <a:stretch/>
        </p:blipFill>
        <p:spPr>
          <a:xfrm>
            <a:off x="4338749" y="1604849"/>
            <a:ext cx="7890232" cy="52447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5E77B9-F89E-48EB-82E6-55EDE9A7A48C}"/>
              </a:ext>
            </a:extLst>
          </p:cNvPr>
          <p:cNvSpPr txBox="1"/>
          <p:nvPr/>
        </p:nvSpPr>
        <p:spPr>
          <a:xfrm>
            <a:off x="-43807" y="252548"/>
            <a:ext cx="4371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bas Neue Thin" panose="00000500000000000000" pitchFamily="50" charset="0"/>
                <a:cs typeface="Aktiv Grotesk Cd Light" panose="020B0406020203020204" pitchFamily="34" charset="0"/>
              </a:rPr>
              <a:t>AT-A-</a:t>
            </a:r>
            <a:r>
              <a:rPr lang="en-US" sz="4400" dirty="0">
                <a:latin typeface="Bebas Neue Regular" panose="00000500000000000000" pitchFamily="50" charset="0"/>
                <a:cs typeface="Aktiv Grotesk Cd Medium" panose="020B0606020203020204" pitchFamily="34" charset="0"/>
              </a:rPr>
              <a:t>GLANCE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6525D8-18A8-4F00-ACF2-C35226DCFB1E}"/>
              </a:ext>
            </a:extLst>
          </p:cNvPr>
          <p:cNvSpPr txBox="1">
            <a:spLocks/>
          </p:cNvSpPr>
          <p:nvPr/>
        </p:nvSpPr>
        <p:spPr>
          <a:xfrm>
            <a:off x="214348" y="1604852"/>
            <a:ext cx="4113820" cy="5038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Regular maintenance has prolonged lifespan and function</a:t>
            </a:r>
          </a:p>
          <a:p>
            <a:r>
              <a:rPr lang="en-US" sz="2400" b="0" dirty="0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Delegated maintenance responsibilities to contractor resulted in more consistent maintenance &amp; better results.</a:t>
            </a:r>
          </a:p>
        </p:txBody>
      </p:sp>
    </p:spTree>
    <p:extLst>
      <p:ext uri="{BB962C8B-B14F-4D97-AF65-F5344CB8AC3E}">
        <p14:creationId xmlns:p14="http://schemas.microsoft.com/office/powerpoint/2010/main" val="76952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061D58-604E-479F-9430-1BDADFE76D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-25288"/>
            <a:ext cx="8150927" cy="1630251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F7168B-CE5B-4436-B49A-0D6A89B9C0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863832" y="-25402"/>
            <a:ext cx="4328168" cy="688340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10CBFD0-AA34-48C7-A304-3069CFC3B4F7}"/>
              </a:ext>
            </a:extLst>
          </p:cNvPr>
          <p:cNvSpPr txBox="1">
            <a:spLocks/>
          </p:cNvSpPr>
          <p:nvPr/>
        </p:nvSpPr>
        <p:spPr>
          <a:xfrm>
            <a:off x="451312" y="-25400"/>
            <a:ext cx="7454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Bebas Neue Light" panose="00000500000000000000" pitchFamily="50" charset="0"/>
              </a:rPr>
              <a:t>Sediment Forebay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0CCCCC5-D917-4239-969E-1D904D8C9DA0}"/>
              </a:ext>
            </a:extLst>
          </p:cNvPr>
          <p:cNvSpPr txBox="1">
            <a:spLocks/>
          </p:cNvSpPr>
          <p:nvPr/>
        </p:nvSpPr>
        <p:spPr>
          <a:xfrm>
            <a:off x="448838" y="973648"/>
            <a:ext cx="7241250" cy="810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7325" indent="-187325">
              <a:lnSpc>
                <a:spcPct val="100000"/>
              </a:lnSpc>
              <a:buFont typeface="Bebas Neue Bold" panose="020B0606020202050201" pitchFamily="34" charset="0"/>
              <a:buNone/>
            </a:pPr>
            <a:r>
              <a:rPr lang="en-US" sz="2600" b="0" dirty="0">
                <a:solidFill>
                  <a:schemeClr val="tx1"/>
                </a:solidFill>
                <a:latin typeface="Bebas Neue Regular" panose="00000500000000000000" pitchFamily="2" charset="0"/>
                <a:ea typeface="Aktiv Grotesk" panose="020B0504020202020204" pitchFamily="34" charset="0"/>
                <a:cs typeface="Aktiv Grotesk Cd Medium" panose="020B0606020203020204" pitchFamily="34" charset="0"/>
              </a:rPr>
              <a:t>City of South St. Paul/Dakota County SWCD</a:t>
            </a:r>
            <a:endParaRPr lang="en-US" sz="2000" b="0" dirty="0">
              <a:solidFill>
                <a:schemeClr val="tx1"/>
              </a:solidFill>
              <a:latin typeface="Aktiv Grotesk Cd Light" panose="020B0406020203020204" pitchFamily="34" charset="0"/>
              <a:ea typeface="Aktiv Grotesk" panose="020B0504020202020204" pitchFamily="34" charset="0"/>
              <a:cs typeface="Aktiv Grotesk Cd Light" panose="020B0406020203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EF0B-E289-46B1-B9A6-C290AB03A4F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58600" y="0"/>
            <a:ext cx="533400" cy="365125"/>
          </a:xfrm>
        </p:spPr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42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5" name="Picture 14" descr="Seidl's Lake sediment forebay immediately following construction showing the Turfstone paver bottom.">
            <a:extLst>
              <a:ext uri="{FF2B5EF4-FFF2-40B4-BE49-F238E27FC236}">
                <a16:creationId xmlns:a16="http://schemas.microsoft.com/office/drawing/2014/main" id="{C7753A3B-3937-43D9-A1C9-6663965275C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t="8665" r="17353" b="19235"/>
          <a:stretch/>
        </p:blipFill>
        <p:spPr bwMode="auto">
          <a:xfrm>
            <a:off x="-41916" y="1604964"/>
            <a:ext cx="7905748" cy="52530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CDD5B30-97AA-45F7-8ED0-718E07010D55}"/>
              </a:ext>
            </a:extLst>
          </p:cNvPr>
          <p:cNvSpPr txBox="1"/>
          <p:nvPr/>
        </p:nvSpPr>
        <p:spPr>
          <a:xfrm>
            <a:off x="7820025" y="252660"/>
            <a:ext cx="4371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bas Neue Thin" panose="00000500000000000000" pitchFamily="50" charset="0"/>
                <a:cs typeface="Aktiv Grotesk Cd Light" panose="020B0406020203020204" pitchFamily="34" charset="0"/>
              </a:rPr>
              <a:t>AT-A-</a:t>
            </a:r>
            <a:r>
              <a:rPr lang="en-US" sz="4400" dirty="0">
                <a:latin typeface="Bebas Neue Regular" panose="00000500000000000000" pitchFamily="50" charset="0"/>
                <a:cs typeface="Aktiv Grotesk Cd Medium" panose="020B0606020203020204" pitchFamily="34" charset="0"/>
              </a:rPr>
              <a:t>GLANCE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DC304C2-B1B6-4B2F-B2AF-E62191C4AD69}"/>
              </a:ext>
            </a:extLst>
          </p:cNvPr>
          <p:cNvSpPr txBox="1">
            <a:spLocks/>
          </p:cNvSpPr>
          <p:nvPr/>
        </p:nvSpPr>
        <p:spPr>
          <a:xfrm>
            <a:off x="8078180" y="1604964"/>
            <a:ext cx="4113820" cy="5253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Forebay cell designed to promote the longevity of the iron-enhanced sand filter cell</a:t>
            </a:r>
          </a:p>
          <a:p>
            <a:r>
              <a:rPr lang="en-US" sz="2400" b="0" dirty="0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Level spreader weirs distribute flows evenly into pretreatment cell</a:t>
            </a:r>
          </a:p>
          <a:p>
            <a:r>
              <a:rPr lang="en-US" sz="2400" b="0" dirty="0" err="1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Turfstone</a:t>
            </a:r>
            <a:r>
              <a:rPr lang="en-US" sz="2400" b="0" dirty="0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 pavers facilitate sediment maintenance</a:t>
            </a:r>
          </a:p>
        </p:txBody>
      </p:sp>
    </p:spTree>
    <p:extLst>
      <p:ext uri="{BB962C8B-B14F-4D97-AF65-F5344CB8AC3E}">
        <p14:creationId xmlns:p14="http://schemas.microsoft.com/office/powerpoint/2010/main" val="258856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061D58-604E-479F-9430-1BDADFE76D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-25288"/>
            <a:ext cx="8150927" cy="1630251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F7168B-CE5B-4436-B49A-0D6A89B9C0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863832" y="-25402"/>
            <a:ext cx="4328168" cy="688340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10CBFD0-AA34-48C7-A304-3069CFC3B4F7}"/>
              </a:ext>
            </a:extLst>
          </p:cNvPr>
          <p:cNvSpPr txBox="1">
            <a:spLocks/>
          </p:cNvSpPr>
          <p:nvPr/>
        </p:nvSpPr>
        <p:spPr>
          <a:xfrm>
            <a:off x="451312" y="-25400"/>
            <a:ext cx="7454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Bebas Neue Light" panose="00000500000000000000" pitchFamily="50" charset="0"/>
              </a:rPr>
              <a:t>Sediment Forebay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0CCCCC5-D917-4239-969E-1D904D8C9DA0}"/>
              </a:ext>
            </a:extLst>
          </p:cNvPr>
          <p:cNvSpPr txBox="1">
            <a:spLocks/>
          </p:cNvSpPr>
          <p:nvPr/>
        </p:nvSpPr>
        <p:spPr>
          <a:xfrm>
            <a:off x="448838" y="973648"/>
            <a:ext cx="7241250" cy="810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7325" indent="-187325">
              <a:lnSpc>
                <a:spcPct val="100000"/>
              </a:lnSpc>
              <a:buFont typeface="Bebas Neue Bold" panose="020B0606020202050201" pitchFamily="34" charset="0"/>
              <a:buNone/>
            </a:pPr>
            <a:r>
              <a:rPr lang="en-US" sz="2600" b="0" dirty="0">
                <a:solidFill>
                  <a:schemeClr val="tx1"/>
                </a:solidFill>
                <a:latin typeface="Bebas Neue Regular" panose="00000500000000000000" pitchFamily="2" charset="0"/>
                <a:ea typeface="Aktiv Grotesk" panose="020B0504020202020204" pitchFamily="34" charset="0"/>
                <a:cs typeface="Aktiv Grotesk Cd Medium" panose="020B0606020203020204" pitchFamily="34" charset="0"/>
              </a:rPr>
              <a:t>City of South St. Paul/Dakota County SWCD</a:t>
            </a:r>
            <a:endParaRPr lang="en-US" sz="2000" b="0" dirty="0">
              <a:solidFill>
                <a:schemeClr val="tx1"/>
              </a:solidFill>
              <a:latin typeface="Aktiv Grotesk Cd Light" panose="020B0406020203020204" pitchFamily="34" charset="0"/>
              <a:ea typeface="Aktiv Grotesk" panose="020B0504020202020204" pitchFamily="34" charset="0"/>
              <a:cs typeface="Aktiv Grotesk Cd Light" panose="020B0406020203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EF0B-E289-46B1-B9A6-C290AB03A4F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58600" y="0"/>
            <a:ext cx="533400" cy="365125"/>
          </a:xfrm>
        </p:spPr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43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6" name="Picture 15" descr="Photo of the Seidl's Lake sediment forebay in 2016, four years after construction and before the first dredging project.  Forebay is filled with sediment and standing water.">
            <a:extLst>
              <a:ext uri="{FF2B5EF4-FFF2-40B4-BE49-F238E27FC236}">
                <a16:creationId xmlns:a16="http://schemas.microsoft.com/office/drawing/2014/main" id="{549A343F-2AB0-4798-81B8-E40C6B8FF45B}"/>
              </a:ext>
            </a:extLst>
          </p:cNvPr>
          <p:cNvPicPr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t="-615" r="19708" b="9145"/>
          <a:stretch/>
        </p:blipFill>
        <p:spPr bwMode="auto">
          <a:xfrm>
            <a:off x="-1" y="1561963"/>
            <a:ext cx="7863833" cy="529603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CDD5B30-97AA-45F7-8ED0-718E07010D55}"/>
              </a:ext>
            </a:extLst>
          </p:cNvPr>
          <p:cNvSpPr txBox="1"/>
          <p:nvPr/>
        </p:nvSpPr>
        <p:spPr>
          <a:xfrm>
            <a:off x="7820025" y="252660"/>
            <a:ext cx="4371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bas Neue Thin" panose="00000500000000000000" pitchFamily="50" charset="0"/>
                <a:cs typeface="Aktiv Grotesk Cd Light" panose="020B0406020203020204" pitchFamily="34" charset="0"/>
              </a:rPr>
              <a:t>AT-A-</a:t>
            </a:r>
            <a:r>
              <a:rPr lang="en-US" sz="4400" dirty="0">
                <a:latin typeface="Bebas Neue Regular" panose="00000500000000000000" pitchFamily="50" charset="0"/>
                <a:cs typeface="Aktiv Grotesk Cd Medium" panose="020B0606020203020204" pitchFamily="34" charset="0"/>
              </a:rPr>
              <a:t>GLANCE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DC304C2-B1B6-4B2F-B2AF-E62191C4AD69}"/>
              </a:ext>
            </a:extLst>
          </p:cNvPr>
          <p:cNvSpPr txBox="1">
            <a:spLocks/>
          </p:cNvSpPr>
          <p:nvPr/>
        </p:nvSpPr>
        <p:spPr>
          <a:xfrm>
            <a:off x="8078180" y="1604964"/>
            <a:ext cx="4113820" cy="5253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1" kern="1200" baseline="0">
                <a:solidFill>
                  <a:schemeClr val="accent3"/>
                </a:solidFill>
                <a:latin typeface="Bebas Neue Bold" panose="020B0606020202050201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»"/>
              <a:defRPr sz="20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accent3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The </a:t>
            </a:r>
            <a:r>
              <a:rPr lang="en-US" sz="2400" b="0" dirty="0" err="1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turfstone</a:t>
            </a:r>
            <a:r>
              <a:rPr lang="en-US" sz="2400" b="0" dirty="0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 and weir design are successfully capturing large amounts of sediment</a:t>
            </a:r>
          </a:p>
          <a:p>
            <a:r>
              <a:rPr lang="en-US" sz="2400" b="0" dirty="0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Forebay has experienced significant surface ponding</a:t>
            </a:r>
          </a:p>
          <a:p>
            <a:r>
              <a:rPr lang="en-US" sz="2400" b="0" dirty="0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Future designs would include underdrains to facilitate proper drainage with poor/compacted soils</a:t>
            </a:r>
          </a:p>
          <a:p>
            <a:r>
              <a:rPr lang="en-US" sz="2400" b="0" dirty="0" err="1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Vaccuum</a:t>
            </a:r>
            <a:r>
              <a:rPr lang="en-US" sz="2400" b="0" dirty="0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 </a:t>
            </a:r>
            <a:r>
              <a:rPr lang="en-US" sz="2400" b="0" dirty="0" err="1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turfstone</a:t>
            </a:r>
            <a:r>
              <a:rPr lang="en-US" sz="2400" b="0" dirty="0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 to remove layer of fine sediment at paver surface and replace with washed sand during regular maintenance.</a:t>
            </a:r>
          </a:p>
        </p:txBody>
      </p:sp>
    </p:spTree>
    <p:extLst>
      <p:ext uri="{BB962C8B-B14F-4D97-AF65-F5344CB8AC3E}">
        <p14:creationId xmlns:p14="http://schemas.microsoft.com/office/powerpoint/2010/main" val="424739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438FE4B-1C48-4D66-A330-B8CD6FCCDB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7488"/>
            <a:ext cx="9448800" cy="1143000"/>
          </a:xfrm>
        </p:spPr>
        <p:txBody>
          <a:bodyPr/>
          <a:lstStyle/>
          <a:p>
            <a:r>
              <a:rPr lang="en-US" dirty="0"/>
              <a:t>PRETREATMENT CASE STUDIES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767B002-1B15-41D5-B28A-29BE7850C22B}"/>
              </a:ext>
            </a:extLst>
          </p:cNvPr>
          <p:cNvSpPr txBox="1">
            <a:spLocks/>
          </p:cNvSpPr>
          <p:nvPr/>
        </p:nvSpPr>
        <p:spPr>
          <a:xfrm>
            <a:off x="11388688" y="-36513"/>
            <a:ext cx="422275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44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C00CCE-5F80-4568-B102-17092906F68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584288" y="1683656"/>
            <a:ext cx="9804400" cy="17891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Full case studies can be found at:</a:t>
            </a:r>
          </a:p>
          <a:p>
            <a:pPr marL="0" indent="0">
              <a:buNone/>
            </a:pPr>
            <a:r>
              <a:rPr lang="en-US" sz="2400" dirty="0">
                <a:latin typeface="Aktiv Grotesk Cd Light" panose="020B0406020203020204" pitchFamily="34" charset="0"/>
                <a:cs typeface="Aktiv Grotesk Cd Light" panose="020B0406020203020204" pitchFamily="34" charset="0"/>
                <a:hlinkClick r:id="rId2"/>
              </a:rPr>
              <a:t>https://stormwater.pca.state.mn.us/index.php?title=Case_studies_for_pretreatment</a:t>
            </a:r>
            <a:endParaRPr lang="en-US" sz="2400" dirty="0">
              <a:latin typeface="Aktiv Grotesk Cd Light" panose="020B0406020203020204" pitchFamily="34" charset="0"/>
              <a:cs typeface="Aktiv Grotesk Cd Light" panose="020B0406020203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535D52-09FF-4015-9F33-406A091E2C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1074058" y="1683656"/>
            <a:ext cx="0" cy="37156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creen capture of the Minnesota Stormwater Manual's  Case Studies ofr Pretreatment page.">
            <a:extLst>
              <a:ext uri="{FF2B5EF4-FFF2-40B4-BE49-F238E27FC236}">
                <a16:creationId xmlns:a16="http://schemas.microsoft.com/office/drawing/2014/main" id="{07ADE027-3378-4E96-B8A4-BA01F3C0DC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410"/>
          <a:stretch/>
        </p:blipFill>
        <p:spPr>
          <a:xfrm>
            <a:off x="1881312" y="3312373"/>
            <a:ext cx="8753475" cy="178907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6CEDA1-CA8E-4A09-A887-ABE10EA52F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64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innesota Pollution Control Agency Minnesota Stormwater Manual Wiki logo.">
            <a:extLst>
              <a:ext uri="{FF2B5EF4-FFF2-40B4-BE49-F238E27FC236}">
                <a16:creationId xmlns:a16="http://schemas.microsoft.com/office/drawing/2014/main" id="{6AE329E9-7F02-4890-B229-9BDB5639C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94" b="97906" l="424" r="97034">
                        <a14:foregroundMark x1="41949" y1="27749" x2="41949" y2="27749"/>
                        <a14:foregroundMark x1="30085" y1="25654" x2="31780" y2="28272"/>
                        <a14:foregroundMark x1="19492" y1="60733" x2="25847" y2="79058"/>
                        <a14:foregroundMark x1="29661" y1="78010" x2="29661" y2="78010"/>
                        <a14:foregroundMark x1="47458" y1="76963" x2="47458" y2="76963"/>
                        <a14:foregroundMark x1="79237" y1="76963" x2="79237" y2="76963"/>
                        <a14:foregroundMark x1="91102" y1="23560" x2="43220" y2="30366"/>
                        <a14:foregroundMark x1="43220" y1="30366" x2="36017" y2="49738"/>
                        <a14:foregroundMark x1="36017" y1="49738" x2="36017" y2="69110"/>
                        <a14:foregroundMark x1="36017" y1="69110" x2="46186" y2="89005"/>
                        <a14:foregroundMark x1="46186" y1="89005" x2="64407" y2="92670"/>
                        <a14:foregroundMark x1="64407" y1="92670" x2="88136" y2="87435"/>
                        <a14:foregroundMark x1="88136" y1="87435" x2="93644" y2="67539"/>
                        <a14:foregroundMark x1="93644" y1="67539" x2="84322" y2="42932"/>
                        <a14:foregroundMark x1="84322" y1="42932" x2="84322" y2="35079"/>
                        <a14:foregroundMark x1="94492" y1="85864" x2="76695" y2="94764"/>
                        <a14:foregroundMark x1="61864" y1="77487" x2="69492" y2="80628"/>
                        <a14:foregroundMark x1="81356" y1="72775" x2="75847" y2="84293"/>
                        <a14:foregroundMark x1="95339" y1="27749" x2="97034" y2="48168"/>
                        <a14:foregroundMark x1="93644" y1="97906" x2="93644" y2="97906"/>
                        <a14:foregroundMark x1="9322" y1="29843" x2="12712" y2="30890"/>
                        <a14:foregroundMark x1="13983" y1="29319" x2="13559" y2="31414"/>
                        <a14:foregroundMark x1="847" y1="24084" x2="9322" y2="29319"/>
                        <a14:foregroundMark x1="58475" y1="18848" x2="75000" y2="18325"/>
                        <a14:foregroundMark x1="75000" y1="18325" x2="75000" y2="18325"/>
                        <a14:foregroundMark x1="5932" y1="33508" x2="1271" y2="39267"/>
                        <a14:foregroundMark x1="7538" y1="52356" x2="9322" y2="56545"/>
                        <a14:foregroundMark x1="7092" y1="51309" x2="7538" y2="52356"/>
                        <a14:foregroundMark x1="6869" y1="50785" x2="7092" y2="51309"/>
                        <a14:foregroundMark x1="6646" y1="50262" x2="6869" y2="50785"/>
                        <a14:foregroundMark x1="6423" y1="49738" x2="6646" y2="50262"/>
                        <a14:foregroundMark x1="6200" y1="49215" x2="6423" y2="49738"/>
                        <a14:foregroundMark x1="5085" y1="46597" x2="6200" y2="49215"/>
                        <a14:foregroundMark x1="7415" y1="62304" x2="14831" y2="70157"/>
                        <a14:foregroundMark x1="5932" y1="60733" x2="7415" y2="62304"/>
                        <a14:foregroundMark x1="2307" y1="76440" x2="1271" y2="77487"/>
                        <a14:foregroundMark x1="5932" y1="72775" x2="2307" y2="76440"/>
                        <a14:foregroundMark x1="19492" y1="7853" x2="46186" y2="8901"/>
                        <a14:foregroundMark x1="17797" y1="11518" x2="17797" y2="11518"/>
                        <a14:foregroundMark x1="19915" y1="4188" x2="19915" y2="4188"/>
                        <a14:foregroundMark x1="17373" y1="4188" x2="31780" y2="2094"/>
                        <a14:foregroundMark x1="31780" y1="2094" x2="45339" y2="9424"/>
                        <a14:foregroundMark x1="45339" y1="9424" x2="45339" y2="9424"/>
                        <a14:backgroundMark x1="5508" y1="51309" x2="5508" y2="51309"/>
                        <a14:backgroundMark x1="6356" y1="50785" x2="6356" y2="50785"/>
                        <a14:backgroundMark x1="7203" y1="49738" x2="7203" y2="49738"/>
                        <a14:backgroundMark x1="5508" y1="50262" x2="5508" y2="50262"/>
                        <a14:backgroundMark x1="6356" y1="49738" x2="6356" y2="49738"/>
                        <a14:backgroundMark x1="7203" y1="51309" x2="7203" y2="51309"/>
                        <a14:backgroundMark x1="7203" y1="52356" x2="7203" y2="52356"/>
                        <a14:backgroundMark x1="7203" y1="50262" x2="7203" y2="50262"/>
                        <a14:backgroundMark x1="5508" y1="49215" x2="5508" y2="49215"/>
                        <a14:backgroundMark x1="7203" y1="62304" x2="7203" y2="62304"/>
                        <a14:backgroundMark x1="6356" y1="62304" x2="6356" y2="62304"/>
                        <a14:backgroundMark x1="6780" y1="62304" x2="6780" y2="62304"/>
                        <a14:backgroundMark x1="3814" y1="76440" x2="3814" y2="76440"/>
                        <a14:backgroundMark x1="3814" y1="76440" x2="3814" y2="76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"/>
          <a:stretch/>
        </p:blipFill>
        <p:spPr bwMode="auto">
          <a:xfrm>
            <a:off x="9400517" y="4556760"/>
            <a:ext cx="2081197" cy="167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D5A01-B6A2-42BC-908B-01BB09E4F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65" y="217908"/>
            <a:ext cx="9448800" cy="1143000"/>
          </a:xfrm>
        </p:spPr>
        <p:txBody>
          <a:bodyPr/>
          <a:lstStyle/>
          <a:p>
            <a:r>
              <a:rPr lang="en-US" dirty="0"/>
              <a:t>Thank you &amp; 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6C5B7-F231-4256-9BF2-A8FAF5CB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5925" y="6559550"/>
            <a:ext cx="2743200" cy="365125"/>
          </a:xfrm>
        </p:spPr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457200"/>
              <a:t>45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21B80-17CB-465B-A6DE-539807BD3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466" y="1712167"/>
            <a:ext cx="5268106" cy="500190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Katy Thompson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katy.thompson@respec.com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651.305.2275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Scott Struck</a:t>
            </a:r>
          </a:p>
          <a:p>
            <a:pPr marL="0" indent="0">
              <a:buNone/>
            </a:pPr>
            <a:r>
              <a:rPr lang="en-US" dirty="0">
                <a:hlinkClick r:id="rId5"/>
              </a:rPr>
              <a:t>SStruck@Geosyntec.com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303.586.8194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4C733C-E0AC-486F-856F-14F46C4AB8D6}"/>
              </a:ext>
            </a:extLst>
          </p:cNvPr>
          <p:cNvSpPr txBox="1">
            <a:spLocks/>
          </p:cNvSpPr>
          <p:nvPr/>
        </p:nvSpPr>
        <p:spPr>
          <a:xfrm>
            <a:off x="5523266" y="1712166"/>
            <a:ext cx="5268106" cy="5001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Char char="›"/>
              <a:defRPr sz="2800" b="0" kern="1200" baseline="0">
                <a:solidFill>
                  <a:schemeClr val="accent5"/>
                </a:solidFill>
                <a:latin typeface="Aktiv Grotesk Cd Light" panose="020B0406020203020204" pitchFamily="34" charset="0"/>
                <a:ea typeface="+mn-ea"/>
                <a:cs typeface="Aktiv Grotesk Cd Light" panose="020B0406020203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tx1"/>
                </a:solidFill>
                <a:latin typeface="Aktiv Grotesk Cd Light" panose="020B0406020203020204" pitchFamily="34" charset="0"/>
                <a:ea typeface="+mn-ea"/>
                <a:cs typeface="Aktiv Grotesk Cd Light" panose="020B0406020203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»"/>
              <a:defRPr sz="2000" kern="1200">
                <a:solidFill>
                  <a:schemeClr val="tx1"/>
                </a:solidFill>
                <a:latin typeface="Aktiv Grotesk Cd Light" panose="020B0406020203020204" pitchFamily="34" charset="0"/>
                <a:ea typeface="+mn-ea"/>
                <a:cs typeface="Aktiv Grotesk Cd Light" panose="020B0406020203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Aktiv Grotesk Cd Light" panose="020B0406020203020204" pitchFamily="34" charset="0"/>
                <a:ea typeface="+mn-ea"/>
                <a:cs typeface="Aktiv Grotesk Cd Light" panose="020B0406020203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800" kern="1200">
                <a:solidFill>
                  <a:schemeClr val="tx1"/>
                </a:solidFill>
                <a:latin typeface="Aktiv Grotesk Cd Light" panose="020B0406020203020204" pitchFamily="34" charset="0"/>
                <a:ea typeface="+mn-ea"/>
                <a:cs typeface="Aktiv Grotesk Cd Light" panose="020B04060202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Bebas Neue Bold" panose="020B0606020202050201" pitchFamily="34" charset="0"/>
              <a:buNone/>
            </a:pPr>
            <a:r>
              <a:rPr lang="en-US" dirty="0"/>
              <a:t>John Gulliver</a:t>
            </a:r>
          </a:p>
          <a:p>
            <a:pPr marL="0" indent="0">
              <a:buNone/>
            </a:pPr>
            <a:r>
              <a:rPr lang="en-US" dirty="0">
                <a:hlinkClick r:id="rId6"/>
              </a:rPr>
              <a:t>gulli003@umn.edu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Font typeface="Bebas Neue Bold" panose="020B0606020202050201" pitchFamily="34" charset="0"/>
              <a:buNone/>
            </a:pPr>
            <a:r>
              <a:rPr lang="en-US" dirty="0"/>
              <a:t>Andy Erickson</a:t>
            </a:r>
          </a:p>
          <a:p>
            <a:pPr marL="0" indent="0">
              <a:buNone/>
            </a:pPr>
            <a:r>
              <a:rPr lang="en-US" dirty="0">
                <a:hlinkClick r:id="rId7"/>
              </a:rPr>
              <a:t>eric0706@umn.edu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Font typeface="Bebas Neue Bold" panose="020B0606020202050201" pitchFamily="34" charset="0"/>
              <a:buNone/>
            </a:pPr>
            <a:endParaRPr lang="en-US" dirty="0"/>
          </a:p>
          <a:p>
            <a:pPr marL="0" indent="0">
              <a:buFont typeface="Bebas Neue Bold" panose="020B0606020202050201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63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0BEBD-AB4A-40FD-8E1C-13EF34B2A6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9456"/>
            <a:ext cx="9448800" cy="1325562"/>
          </a:xfrm>
        </p:spPr>
        <p:txBody>
          <a:bodyPr/>
          <a:lstStyle/>
          <a:p>
            <a:r>
              <a:rPr lang="en-US" dirty="0"/>
              <a:t>Overview of Pretreatment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C920F-5DB7-41AC-B631-1A6D812B76B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88688" y="-36513"/>
            <a:ext cx="422275" cy="365126"/>
          </a:xfrm>
        </p:spPr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5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32226-4C50-4B16-8946-78BA85DEB7D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192" y="1709928"/>
            <a:ext cx="6034904" cy="401644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Pretreatment (overview)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Importance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Methods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Practices</a:t>
            </a:r>
          </a:p>
          <a:p>
            <a:pPr lvl="2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Settling devices</a:t>
            </a:r>
          </a:p>
          <a:p>
            <a:pPr lvl="2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Screens</a:t>
            </a:r>
          </a:p>
          <a:p>
            <a:pPr lvl="2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Vegetated filter strips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Cost considerations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Applicability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Compatibility with downstream structural stormwater BMPs</a:t>
            </a:r>
          </a:p>
          <a:p>
            <a:r>
              <a:rPr lang="en-US" dirty="0"/>
              <a:t>30+ cited references</a:t>
            </a:r>
          </a:p>
        </p:txBody>
      </p:sp>
      <p:pic>
        <p:nvPicPr>
          <p:cNvPr id="1026" name="Picture 2" descr="Pollutant spectrum and treatment ranges for stormwater BMPs with the Pretreatment BMP range highlighted of 10,000 micrometers to 100 micrometers.">
            <a:extLst>
              <a:ext uri="{FF2B5EF4-FFF2-40B4-BE49-F238E27FC236}">
                <a16:creationId xmlns:a16="http://schemas.microsoft.com/office/drawing/2014/main" id="{6B37BCB9-B536-45DD-A1EB-545F33CC3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80" y="1120883"/>
            <a:ext cx="5945581" cy="293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 descr="Web address for the pretreatment overview in the Minnesota Stormwater Manual.">
            <a:extLst>
              <a:ext uri="{FF2B5EF4-FFF2-40B4-BE49-F238E27FC236}">
                <a16:creationId xmlns:a16="http://schemas.microsoft.com/office/drawing/2014/main" id="{04D51658-C58D-4F50-A365-3CD5C41591D1}"/>
              </a:ext>
            </a:extLst>
          </p:cNvPr>
          <p:cNvSpPr/>
          <p:nvPr/>
        </p:nvSpPr>
        <p:spPr>
          <a:xfrm>
            <a:off x="0" y="572637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000" dirty="0">
                <a:hlinkClick r:id="rId3"/>
              </a:rPr>
              <a:t>https://stormwater.pca.state.mn.us/index.php?title=Overview_and_methods_of_pretreatment</a:t>
            </a:r>
            <a:r>
              <a:rPr lang="en-US" sz="2000" dirty="0"/>
              <a:t> </a:t>
            </a:r>
          </a:p>
        </p:txBody>
      </p:sp>
      <p:grpSp>
        <p:nvGrpSpPr>
          <p:cNvPr id="7" name="Group 6" descr="Group of photos showing various types of stormwater treatment.">
            <a:extLst>
              <a:ext uri="{FF2B5EF4-FFF2-40B4-BE49-F238E27FC236}">
                <a16:creationId xmlns:a16="http://schemas.microsoft.com/office/drawing/2014/main" id="{66D0207E-F817-4469-9AF5-E361732AFE37}"/>
              </a:ext>
            </a:extLst>
          </p:cNvPr>
          <p:cNvGrpSpPr/>
          <p:nvPr/>
        </p:nvGrpSpPr>
        <p:grpSpPr>
          <a:xfrm>
            <a:off x="6016680" y="4176085"/>
            <a:ext cx="5945581" cy="1423374"/>
            <a:chOff x="1341484" y="3428998"/>
            <a:chExt cx="9196290" cy="2201595"/>
          </a:xfrm>
        </p:grpSpPr>
        <p:pic>
          <p:nvPicPr>
            <p:cNvPr id="1028" name="Picture 4" descr="Image A - photo of stormwater treatment using a forebay, taken from the Minnesota Stormwater Manual.">
              <a:extLst>
                <a:ext uri="{FF2B5EF4-FFF2-40B4-BE49-F238E27FC236}">
                  <a16:creationId xmlns:a16="http://schemas.microsoft.com/office/drawing/2014/main" id="{1BE96020-089F-44AD-89BC-A2417D639D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41484" y="3429000"/>
              <a:ext cx="3089275" cy="2201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ge B - photo of a street curb and gutter inlet.">
              <a:extLst>
                <a:ext uri="{FF2B5EF4-FFF2-40B4-BE49-F238E27FC236}">
                  <a16:creationId xmlns:a16="http://schemas.microsoft.com/office/drawing/2014/main" id="{5172CE20-B1A6-4413-8BB3-32298F2DBA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91119" y="3428999"/>
              <a:ext cx="3089275" cy="2201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Photo C - image of a sand filter surrounded by green vegetation.">
              <a:extLst>
                <a:ext uri="{FF2B5EF4-FFF2-40B4-BE49-F238E27FC236}">
                  <a16:creationId xmlns:a16="http://schemas.microsoft.com/office/drawing/2014/main" id="{8486AA1B-905D-4E89-A833-42122A68F6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48499" y="3428998"/>
              <a:ext cx="3089275" cy="2201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2F49C9-3AFF-41DE-8218-1128752F47FC}"/>
              </a:ext>
            </a:extLst>
          </p:cNvPr>
          <p:cNvSpPr txBox="1"/>
          <p:nvPr/>
        </p:nvSpPr>
        <p:spPr>
          <a:xfrm>
            <a:off x="9025136" y="6126480"/>
            <a:ext cx="236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3"/>
                </a:solidFill>
                <a:latin typeface="+mj-lt"/>
              </a:rPr>
              <a:t>Dr. Andy Erickson, PE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5F1603-D9F3-45F5-9A06-5C8F9E64BD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69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0BEBD-AB4A-40FD-8E1C-13EF34B2A6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9456"/>
            <a:ext cx="9448800" cy="1325562"/>
          </a:xfrm>
        </p:spPr>
        <p:txBody>
          <a:bodyPr/>
          <a:lstStyle/>
          <a:p>
            <a:r>
              <a:rPr lang="en-US" dirty="0"/>
              <a:t>Overview of Pretreatment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C920F-5DB7-41AC-B631-1A6D812B76B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88688" y="-36513"/>
            <a:ext cx="422275" cy="365126"/>
          </a:xfrm>
        </p:spPr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6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32226-4C50-4B16-8946-78BA85DEB7D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192" y="1709928"/>
            <a:ext cx="6705600" cy="40164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Pretreatment Settling Devices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Processes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Applicability and suitability</a:t>
            </a:r>
          </a:p>
          <a:p>
            <a:pPr lvl="2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Cold climate</a:t>
            </a:r>
          </a:p>
          <a:p>
            <a:pPr lvl="2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Retrofit</a:t>
            </a:r>
          </a:p>
          <a:p>
            <a:pPr lvl="2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Ultra-urban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Permit applicability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Advantages and limitations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Water quantity treatment (volume reduction)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Water quality treatment (performance)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Certification programs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2056" name="Picture 8" descr="Three photos of examples of stormwater pretreatment forebays.">
            <a:extLst>
              <a:ext uri="{FF2B5EF4-FFF2-40B4-BE49-F238E27FC236}">
                <a16:creationId xmlns:a16="http://schemas.microsoft.com/office/drawing/2014/main" id="{E99D50AE-9D2F-4B0B-9C17-AE2AEB88D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3103" y="455524"/>
            <a:ext cx="2277857" cy="514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 descr="Web address for the pretreatment overview in the Minnesota Stormwater Manual.">
            <a:extLst>
              <a:ext uri="{FF2B5EF4-FFF2-40B4-BE49-F238E27FC236}">
                <a16:creationId xmlns:a16="http://schemas.microsoft.com/office/drawing/2014/main" id="{04D51658-C58D-4F50-A365-3CD5C41591D1}"/>
              </a:ext>
            </a:extLst>
          </p:cNvPr>
          <p:cNvSpPr/>
          <p:nvPr/>
        </p:nvSpPr>
        <p:spPr>
          <a:xfrm>
            <a:off x="0" y="572637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000" dirty="0">
                <a:hlinkClick r:id="rId3"/>
              </a:rPr>
              <a:t>https://stormwater.pca.state.mn.us/index.php?title=Overview_and_methods_of_pretreatment</a:t>
            </a:r>
            <a:r>
              <a:rPr lang="en-US" sz="2000" dirty="0"/>
              <a:t> </a:t>
            </a:r>
          </a:p>
        </p:txBody>
      </p:sp>
      <p:pic>
        <p:nvPicPr>
          <p:cNvPr id="2050" name="Picture 2" descr="https://stormwater.pca.state.mn.us/images/6/6a/Catch_basin_nonproprietary_settling.png">
            <a:extLst>
              <a:ext uri="{FF2B5EF4-FFF2-40B4-BE49-F238E27FC236}">
                <a16:creationId xmlns:a16="http://schemas.microsoft.com/office/drawing/2014/main" id="{76ADD924-D0F8-4C71-B838-EF7011E7A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0625" y="285625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2F49C9-3AFF-41DE-8218-1128752F47FC}"/>
              </a:ext>
            </a:extLst>
          </p:cNvPr>
          <p:cNvSpPr txBox="1"/>
          <p:nvPr/>
        </p:nvSpPr>
        <p:spPr>
          <a:xfrm>
            <a:off x="9025136" y="6126480"/>
            <a:ext cx="236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3"/>
                </a:solidFill>
                <a:latin typeface="+mj-lt"/>
              </a:rPr>
              <a:t>Dr. Andy Erickson, PE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5F1603-D9F3-45F5-9A06-5C8F9E64BD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46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0BEBD-AB4A-40FD-8E1C-13EF34B2A6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9456"/>
            <a:ext cx="9448800" cy="1325562"/>
          </a:xfrm>
        </p:spPr>
        <p:txBody>
          <a:bodyPr/>
          <a:lstStyle/>
          <a:p>
            <a:r>
              <a:rPr lang="en-US" dirty="0"/>
              <a:t>Overview of Pretreatment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C920F-5DB7-41AC-B631-1A6D812B76B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88688" y="-36513"/>
            <a:ext cx="422275" cy="365126"/>
          </a:xfrm>
        </p:spPr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7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32226-4C50-4B16-8946-78BA85DEB7D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192" y="1709928"/>
            <a:ext cx="6282848" cy="4016442"/>
          </a:xfrm>
        </p:spPr>
        <p:txBody>
          <a:bodyPr>
            <a:normAutofit/>
          </a:bodyPr>
          <a:lstStyle/>
          <a:p>
            <a:r>
              <a:rPr lang="en-US" dirty="0"/>
              <a:t>Pretreatment Screens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Processes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Applicability and suitability</a:t>
            </a:r>
          </a:p>
          <a:p>
            <a:pPr lvl="2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Cold climate</a:t>
            </a:r>
          </a:p>
          <a:p>
            <a:pPr lvl="2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Retrofit</a:t>
            </a:r>
          </a:p>
          <a:p>
            <a:pPr lvl="2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Ultra-urban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Permit applicability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Advantages and limitations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Water quantity treatment (volume reduction)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Water quality treatment (performance)</a:t>
            </a:r>
          </a:p>
          <a:p>
            <a:pPr lvl="1"/>
            <a:endParaRPr lang="en-US" dirty="0"/>
          </a:p>
        </p:txBody>
      </p:sp>
      <p:pic>
        <p:nvPicPr>
          <p:cNvPr id="2062" name="Picture 14" descr="Photo of a residential rain garden with a curb inlet and pretreatment screening device.">
            <a:extLst>
              <a:ext uri="{FF2B5EF4-FFF2-40B4-BE49-F238E27FC236}">
                <a16:creationId xmlns:a16="http://schemas.microsoft.com/office/drawing/2014/main" id="{F1BBE82D-8A3C-4B14-8158-735FD179E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7872" y="1510596"/>
            <a:ext cx="2609154" cy="195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hoto of a close-up shot of a Rain Guardian Bunker device used for stormwater pretreatment with leaves and debris on top screen.">
            <a:extLst>
              <a:ext uri="{FF2B5EF4-FFF2-40B4-BE49-F238E27FC236}">
                <a16:creationId xmlns:a16="http://schemas.microsoft.com/office/drawing/2014/main" id="{7CF98067-9157-4A2B-B722-98EFEF3B7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7872" y="3514616"/>
            <a:ext cx="2609154" cy="214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wo photos of a tree trench in a parking lot, the top photo shows the newly planted tree and pretreatment screen inlets, while the lower photo shows a close up of the pretreatment screen inlets.">
            <a:extLst>
              <a:ext uri="{FF2B5EF4-FFF2-40B4-BE49-F238E27FC236}">
                <a16:creationId xmlns:a16="http://schemas.microsoft.com/office/drawing/2014/main" id="{2200DDBC-083C-4742-8F0D-E4F707D45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8858" y="916004"/>
            <a:ext cx="2277857" cy="474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 descr="Web address for the pretreatment screens overview in the Minnesota Stormwater Manual.">
            <a:extLst>
              <a:ext uri="{FF2B5EF4-FFF2-40B4-BE49-F238E27FC236}">
                <a16:creationId xmlns:a16="http://schemas.microsoft.com/office/drawing/2014/main" id="{04D51658-C58D-4F50-A365-3CD5C41591D1}"/>
              </a:ext>
            </a:extLst>
          </p:cNvPr>
          <p:cNvSpPr/>
          <p:nvPr/>
        </p:nvSpPr>
        <p:spPr>
          <a:xfrm>
            <a:off x="0" y="572637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000" dirty="0">
                <a:hlinkClick r:id="rId5"/>
              </a:rPr>
              <a:t>https://stormwater.pca.state.mn.us/index.php?title=Overview_for_pretreatment_screens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F49C9-3AFF-41DE-8218-1128752F47FC}"/>
              </a:ext>
            </a:extLst>
          </p:cNvPr>
          <p:cNvSpPr txBox="1"/>
          <p:nvPr/>
        </p:nvSpPr>
        <p:spPr>
          <a:xfrm>
            <a:off x="9025136" y="6126480"/>
            <a:ext cx="236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3"/>
                </a:solidFill>
                <a:latin typeface="+mj-lt"/>
              </a:rPr>
              <a:t>Dr. Andy Erickson, PE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5F1603-D9F3-45F5-9A06-5C8F9E64BD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86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0BEBD-AB4A-40FD-8E1C-13EF34B2A6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9456"/>
            <a:ext cx="9448800" cy="1325562"/>
          </a:xfrm>
        </p:spPr>
        <p:txBody>
          <a:bodyPr/>
          <a:lstStyle/>
          <a:p>
            <a:r>
              <a:rPr lang="en-US" dirty="0"/>
              <a:t>Overview of Pretreatment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C920F-5DB7-41AC-B631-1A6D812B76B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88688" y="-36513"/>
            <a:ext cx="422275" cy="365126"/>
          </a:xfrm>
        </p:spPr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8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32226-4C50-4B16-8946-78BA85DEB7D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192" y="1709928"/>
            <a:ext cx="6282848" cy="4016442"/>
          </a:xfrm>
        </p:spPr>
        <p:txBody>
          <a:bodyPr>
            <a:normAutofit/>
          </a:bodyPr>
          <a:lstStyle/>
          <a:p>
            <a:r>
              <a:rPr lang="en-US" dirty="0"/>
              <a:t>Pretreatment Vegetated Filter Strips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Processes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Applicability and suitability</a:t>
            </a:r>
          </a:p>
          <a:p>
            <a:pPr lvl="2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Cold climate</a:t>
            </a:r>
          </a:p>
          <a:p>
            <a:pPr lvl="2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Retrofit</a:t>
            </a:r>
          </a:p>
          <a:p>
            <a:pPr lvl="2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Ultra-urban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Permit applicability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Advantages and limitations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Water quantity treatment (volume reduction)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Water quality treatment (performance)</a:t>
            </a:r>
          </a:p>
          <a:p>
            <a:pPr lvl="1"/>
            <a:endParaRPr lang="en-US" dirty="0"/>
          </a:p>
        </p:txBody>
      </p:sp>
      <p:pic>
        <p:nvPicPr>
          <p:cNvPr id="4098" name="Picture 2" descr="Photo of an example of a filter strip adjacent to an asphalt pedestrian trail and upstream of a bioswale.">
            <a:extLst>
              <a:ext uri="{FF2B5EF4-FFF2-40B4-BE49-F238E27FC236}">
                <a16:creationId xmlns:a16="http://schemas.microsoft.com/office/drawing/2014/main" id="{62634047-B7D2-4CE8-9321-A375F6886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4196" y="2698159"/>
            <a:ext cx="5252519" cy="296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hotograph of a vegetated filter strip.">
            <a:extLst>
              <a:ext uri="{FF2B5EF4-FFF2-40B4-BE49-F238E27FC236}">
                <a16:creationId xmlns:a16="http://schemas.microsoft.com/office/drawing/2014/main" id="{775885C4-7CBB-4A58-B55F-BD63F1DD5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4965" y="915487"/>
            <a:ext cx="257175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 descr="Web address for the pretreatment vegetated filter strips overview in the Minnesota Stormwater Manual.">
            <a:extLst>
              <a:ext uri="{FF2B5EF4-FFF2-40B4-BE49-F238E27FC236}">
                <a16:creationId xmlns:a16="http://schemas.microsoft.com/office/drawing/2014/main" id="{04D51658-C58D-4F50-A365-3CD5C41591D1}"/>
              </a:ext>
            </a:extLst>
          </p:cNvPr>
          <p:cNvSpPr/>
          <p:nvPr/>
        </p:nvSpPr>
        <p:spPr>
          <a:xfrm>
            <a:off x="0" y="572637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000" dirty="0">
                <a:hlinkClick r:id="rId4"/>
              </a:rPr>
              <a:t>https://stormwater.pca.state.mn.us/index.php?title=Overview_for_pretreatment_vegetated_filter_strips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F49C9-3AFF-41DE-8218-1128752F47FC}"/>
              </a:ext>
            </a:extLst>
          </p:cNvPr>
          <p:cNvSpPr txBox="1"/>
          <p:nvPr/>
        </p:nvSpPr>
        <p:spPr>
          <a:xfrm>
            <a:off x="9025136" y="6126480"/>
            <a:ext cx="236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3"/>
                </a:solidFill>
                <a:latin typeface="+mj-lt"/>
              </a:rPr>
              <a:t>Dr. Andy Erickson, PE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5F1603-D9F3-45F5-9A06-5C8F9E64BD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29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0BEBD-AB4A-40FD-8E1C-13EF34B2A6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192" y="219456"/>
            <a:ext cx="9448800" cy="1325562"/>
          </a:xfrm>
        </p:spPr>
        <p:txBody>
          <a:bodyPr/>
          <a:lstStyle/>
          <a:p>
            <a:r>
              <a:rPr lang="en-US" dirty="0"/>
              <a:t>Overview of Pretreatment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C920F-5DB7-41AC-B631-1A6D812B76B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88688" y="-36513"/>
            <a:ext cx="422275" cy="365126"/>
          </a:xfrm>
        </p:spPr>
        <p:txBody>
          <a:bodyPr/>
          <a:lstStyle/>
          <a:p>
            <a:pPr defTabSz="457200"/>
            <a:fld id="{66D49DD1-3A17-B747-8967-BAD7A27AA35C}" type="slidenum">
              <a:rPr lang="en-US" smtClean="0">
                <a:solidFill>
                  <a:schemeClr val="bg2"/>
                </a:solidFill>
              </a:rPr>
              <a:pPr defTabSz="457200"/>
              <a:t>9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32226-4C50-4B16-8946-78BA85DEB7D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192" y="1709928"/>
            <a:ext cx="7509360" cy="4016442"/>
          </a:xfrm>
        </p:spPr>
        <p:txBody>
          <a:bodyPr>
            <a:normAutofit/>
          </a:bodyPr>
          <a:lstStyle/>
          <a:p>
            <a:r>
              <a:rPr lang="en-US" dirty="0"/>
              <a:t>Design, Construction, Operation and Maintenance: Pretreatment Vegetated Filter Strips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Design criteria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Construction specifications</a:t>
            </a:r>
          </a:p>
          <a:p>
            <a:pPr lvl="1"/>
            <a:r>
              <a:rPr lang="en-US" dirty="0">
                <a:latin typeface="Aktiv Grotesk Cd Light" panose="020B0406020203020204" pitchFamily="34" charset="0"/>
                <a:cs typeface="Aktiv Grotesk Cd Light" panose="020B0406020203020204" pitchFamily="34" charset="0"/>
              </a:rPr>
              <a:t>Operation and maintenance</a:t>
            </a:r>
          </a:p>
          <a:p>
            <a:r>
              <a:rPr lang="en-US" dirty="0"/>
              <a:t>+20 cited references</a:t>
            </a:r>
          </a:p>
          <a:p>
            <a:endParaRPr lang="en-US" dirty="0"/>
          </a:p>
        </p:txBody>
      </p:sp>
      <p:pic>
        <p:nvPicPr>
          <p:cNvPr id="5122" name="Picture 2" descr="Schematic plan view of a typical filter strip design showing the direction of runoff from a parking lot onto a vegetated filter strip.">
            <a:extLst>
              <a:ext uri="{FF2B5EF4-FFF2-40B4-BE49-F238E27FC236}">
                <a16:creationId xmlns:a16="http://schemas.microsoft.com/office/drawing/2014/main" id="{D7B68707-6B49-4602-ABF0-8C2C2EC64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9328" y="1516054"/>
            <a:ext cx="3717388" cy="203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chematic cross-section of a typical filter strip design showing the direction of runoff from impervious surface into an aggregate trench adjacent to the pavement, and then onto the vegetated filter strip for pretreament.">
            <a:extLst>
              <a:ext uri="{FF2B5EF4-FFF2-40B4-BE49-F238E27FC236}">
                <a16:creationId xmlns:a16="http://schemas.microsoft.com/office/drawing/2014/main" id="{995077EF-6523-4266-BC45-18975C989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8442" y="3617671"/>
            <a:ext cx="7328274" cy="201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 descr="Web address for the pretreatment vegetated filter strip design, construction, and operation and maintenance specifications in the Minnesota Stormwater Manual.">
            <a:extLst>
              <a:ext uri="{FF2B5EF4-FFF2-40B4-BE49-F238E27FC236}">
                <a16:creationId xmlns:a16="http://schemas.microsoft.com/office/drawing/2014/main" id="{04D51658-C58D-4F50-A365-3CD5C41591D1}"/>
              </a:ext>
            </a:extLst>
          </p:cNvPr>
          <p:cNvSpPr/>
          <p:nvPr/>
        </p:nvSpPr>
        <p:spPr>
          <a:xfrm>
            <a:off x="0" y="5726370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000" dirty="0">
                <a:hlinkClick r:id="rId4"/>
              </a:rPr>
              <a:t>https://stormwater.pca.state.mn.us/index.php?title=Design,_construction,_operation_and_maintenance_specifications_for_pretreatment_vegetated_filter_strips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F49C9-3AFF-41DE-8218-1128752F47FC}"/>
              </a:ext>
            </a:extLst>
          </p:cNvPr>
          <p:cNvSpPr txBox="1"/>
          <p:nvPr/>
        </p:nvSpPr>
        <p:spPr>
          <a:xfrm>
            <a:off x="9025136" y="6126480"/>
            <a:ext cx="236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3"/>
                </a:solidFill>
                <a:latin typeface="+mj-lt"/>
              </a:rPr>
              <a:t>Dr. Andy Erickson, PE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5F1603-D9F3-45F5-9A06-5C8F9E64BD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11388688" y="0"/>
            <a:ext cx="0" cy="280988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07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RESPEC 2017">
  <a:themeElements>
    <a:clrScheme name="RESPEC 2017">
      <a:dk1>
        <a:srgbClr val="000000"/>
      </a:dk1>
      <a:lt1>
        <a:srgbClr val="FFFFFF"/>
      </a:lt1>
      <a:dk2>
        <a:srgbClr val="5E6266"/>
      </a:dk2>
      <a:lt2>
        <a:srgbClr val="E5E5C5"/>
      </a:lt2>
      <a:accent1>
        <a:srgbClr val="EF3E32"/>
      </a:accent1>
      <a:accent2>
        <a:srgbClr val="808080"/>
      </a:accent2>
      <a:accent3>
        <a:srgbClr val="473A46"/>
      </a:accent3>
      <a:accent4>
        <a:srgbClr val="F1BF5B"/>
      </a:accent4>
      <a:accent5>
        <a:srgbClr val="D8D8C9"/>
      </a:accent5>
      <a:accent6>
        <a:srgbClr val="3C012D"/>
      </a:accent6>
      <a:hlink>
        <a:srgbClr val="F13240"/>
      </a:hlink>
      <a:folHlink>
        <a:srgbClr val="433635"/>
      </a:folHlink>
    </a:clrScheme>
    <a:fontScheme name="2017 Fonts">
      <a:majorFont>
        <a:latin typeface="Bebas Neue Bold"/>
        <a:ea typeface=""/>
        <a:cs typeface=""/>
      </a:majorFont>
      <a:minorFont>
        <a:latin typeface="Aktiv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SPEC.potx" id="{6AA93D2D-8816-4BEC-AD92-EF3979EA6473}" vid="{B01E877C-0134-4D79-8241-86D72DDBA7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1289</Words>
  <Application>Microsoft Office PowerPoint</Application>
  <PresentationFormat>Widescreen</PresentationFormat>
  <Paragraphs>362</Paragraphs>
  <Slides>45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Bebas Neue Regular</vt:lpstr>
      <vt:lpstr>Bebas Neue Bold</vt:lpstr>
      <vt:lpstr>Arial</vt:lpstr>
      <vt:lpstr>Bebas Neue Light</vt:lpstr>
      <vt:lpstr>Calibri</vt:lpstr>
      <vt:lpstr>Bebas Neue Thin</vt:lpstr>
      <vt:lpstr>Aktiv Grotesk Cd Light</vt:lpstr>
      <vt:lpstr>Aktiv Grotesk</vt:lpstr>
      <vt:lpstr>Aktiv Grotesk Cd Medium</vt:lpstr>
      <vt:lpstr>RESPEC 2017</vt:lpstr>
      <vt:lpstr>Minnesota Stormwater Manual Pretreatment Updates</vt:lpstr>
      <vt:lpstr>Overview</vt:lpstr>
      <vt:lpstr>PowerPoint Presentation</vt:lpstr>
      <vt:lpstr>Overview of Pretreatment Work</vt:lpstr>
      <vt:lpstr>Overview of Pretreatment Work</vt:lpstr>
      <vt:lpstr>Overview of Pretreatment Work</vt:lpstr>
      <vt:lpstr>Overview of Pretreatment Work</vt:lpstr>
      <vt:lpstr>Overview of Pretreatment Work</vt:lpstr>
      <vt:lpstr>Overview of Pretreatment Work</vt:lpstr>
      <vt:lpstr>Pretreatment Settling Practices</vt:lpstr>
      <vt:lpstr>Pretreatment Settling Practices Updates</vt:lpstr>
      <vt:lpstr>Pretreatment Settling Practices Updates</vt:lpstr>
      <vt:lpstr>Hydrodynamic Separation Devices</vt:lpstr>
      <vt:lpstr>Hydrodynamic Separation Devices</vt:lpstr>
      <vt:lpstr>Hydrodynamic Separation Devices</vt:lpstr>
      <vt:lpstr>Hydrodynamic Separation Devices</vt:lpstr>
      <vt:lpstr>Hydrodynamic Separation Devices</vt:lpstr>
      <vt:lpstr> Screening and Straining devices </vt:lpstr>
      <vt:lpstr> Above ground and below grade storage and settling devices </vt:lpstr>
      <vt:lpstr> Filtration devices and practices </vt:lpstr>
      <vt:lpstr>Other pretreatment water quality devices and practices </vt:lpstr>
      <vt:lpstr>Pretreatment Selection Tool</vt:lpstr>
      <vt:lpstr>Filtering Categories</vt:lpstr>
      <vt:lpstr>General Pollutant Type</vt:lpstr>
      <vt:lpstr>Downstream BMP being Protected</vt:lpstr>
      <vt:lpstr>Drainage Area</vt:lpstr>
      <vt:lpstr>Space Requirements</vt:lpstr>
      <vt:lpstr>Results</vt:lpstr>
      <vt:lpstr>Filtered Data Results</vt:lpstr>
      <vt:lpstr>Practice Details</vt:lpstr>
      <vt:lpstr>Pretreatment Sizing Recommendations</vt:lpstr>
      <vt:lpstr>Pretreatment Around the Country</vt:lpstr>
      <vt:lpstr>Forebays</vt:lpstr>
      <vt:lpstr>States with Detailed Design Criteria</vt:lpstr>
      <vt:lpstr>Forebay findings</vt:lpstr>
      <vt:lpstr>Pretreatment Sizing Recommendations</vt:lpstr>
      <vt:lpstr>Pretreatment Case Studies</vt:lpstr>
      <vt:lpstr>THANK YOU!!!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PRETREATMENT CASE STUDIES</vt:lpstr>
      <vt:lpstr>Thank you &amp;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Minnesota Stormwater Manual Pretreatment Updates</dc:title>
  <dc:creator>Katy Thompson</dc:creator>
  <cp:lastModifiedBy>Trojan, Mike (MPCA)</cp:lastModifiedBy>
  <cp:revision>14</cp:revision>
  <dcterms:created xsi:type="dcterms:W3CDTF">2019-06-18T02:48:03Z</dcterms:created>
  <dcterms:modified xsi:type="dcterms:W3CDTF">2019-06-18T12:39:07Z</dcterms:modified>
</cp:coreProperties>
</file>